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204" r:id="rId1"/>
  </p:sldMasterIdLst>
  <p:notesMasterIdLst>
    <p:notesMasterId r:id="rId27"/>
  </p:notesMasterIdLst>
  <p:handoutMasterIdLst>
    <p:handoutMasterId r:id="rId28"/>
  </p:handoutMasterIdLst>
  <p:sldIdLst>
    <p:sldId id="1691" r:id="rId2"/>
    <p:sldId id="1652" r:id="rId3"/>
    <p:sldId id="1703" r:id="rId4"/>
    <p:sldId id="1669" r:id="rId5"/>
    <p:sldId id="1668" r:id="rId6"/>
    <p:sldId id="1671" r:id="rId7"/>
    <p:sldId id="1208" r:id="rId8"/>
    <p:sldId id="747" r:id="rId9"/>
    <p:sldId id="678" r:id="rId10"/>
    <p:sldId id="1204" r:id="rId11"/>
    <p:sldId id="714" r:id="rId12"/>
    <p:sldId id="768" r:id="rId13"/>
    <p:sldId id="774" r:id="rId14"/>
    <p:sldId id="263" r:id="rId15"/>
    <p:sldId id="264" r:id="rId16"/>
    <p:sldId id="261" r:id="rId17"/>
    <p:sldId id="1695" r:id="rId18"/>
    <p:sldId id="1693" r:id="rId19"/>
    <p:sldId id="259" r:id="rId20"/>
    <p:sldId id="422" r:id="rId21"/>
    <p:sldId id="1698" r:id="rId22"/>
    <p:sldId id="1697" r:id="rId23"/>
    <p:sldId id="1696" r:id="rId24"/>
    <p:sldId id="778" r:id="rId25"/>
    <p:sldId id="749" r:id="rId26"/>
  </p:sldIdLst>
  <p:sldSz cx="12192000" cy="6858000"/>
  <p:notesSz cx="7315200" cy="9601200"/>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z Gasser" initials="LG" lastIdx="9" clrIdx="0">
    <p:extLst/>
  </p:cmAuthor>
  <p:cmAuthor id="2" name="Roy Smythe" initials="RS" lastIdx="1"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06CCD"/>
    <a:srgbClr val="006BA6"/>
    <a:srgbClr val="368EDE"/>
    <a:srgbClr val="00A499"/>
    <a:srgbClr val="24135F"/>
    <a:srgbClr val="0D4D97"/>
    <a:srgbClr val="007A53"/>
    <a:srgbClr val="840B55"/>
    <a:srgbClr val="707372"/>
    <a:srgbClr val="D69A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525"/>
    <p:restoredTop sz="97871"/>
  </p:normalViewPr>
  <p:slideViewPr>
    <p:cSldViewPr snapToGrid="0" snapToObjects="1">
      <p:cViewPr varScale="1">
        <p:scale>
          <a:sx n="86" d="100"/>
          <a:sy n="86" d="100"/>
        </p:scale>
        <p:origin x="902" y="58"/>
      </p:cViewPr>
      <p:guideLst>
        <p:guide orient="horz" pos="2160"/>
        <p:guide pos="3840"/>
      </p:guideLst>
    </p:cSldViewPr>
  </p:slideViewPr>
  <p:outlineViewPr>
    <p:cViewPr>
      <p:scale>
        <a:sx n="33" d="100"/>
        <a:sy n="33" d="100"/>
      </p:scale>
      <p:origin x="0" y="-5248"/>
    </p:cViewPr>
  </p:outlineViewPr>
  <p:notesTextViewPr>
    <p:cViewPr>
      <p:scale>
        <a:sx n="120" d="100"/>
        <a:sy n="120" d="100"/>
      </p:scale>
      <p:origin x="0" y="0"/>
    </p:cViewPr>
  </p:notesTextViewPr>
  <p:sorterViewPr>
    <p:cViewPr varScale="1">
      <p:scale>
        <a:sx n="100" d="100"/>
        <a:sy n="100" d="100"/>
      </p:scale>
      <p:origin x="0" y="0"/>
    </p:cViewPr>
  </p:sorterViewPr>
  <p:notesViewPr>
    <p:cSldViewPr snapToGrid="0" snapToObjects="1">
      <p:cViewPr varScale="1">
        <p:scale>
          <a:sx n="171" d="100"/>
          <a:sy n="171" d="100"/>
        </p:scale>
        <p:origin x="5152"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67DCCB7-D17D-4B15-9EF9-63FE89A25876}" type="doc">
      <dgm:prSet loTypeId="urn:microsoft.com/office/officeart/2005/8/layout/hierarchy5" loCatId="hierarchy" qsTypeId="urn:microsoft.com/office/officeart/2005/8/quickstyle/simple1" qsCatId="simple" csTypeId="urn:microsoft.com/office/officeart/2005/8/colors/accent1_2" csCatId="accent1" phldr="1"/>
      <dgm:spPr/>
      <dgm:t>
        <a:bodyPr/>
        <a:lstStyle/>
        <a:p>
          <a:endParaRPr lang="en-US"/>
        </a:p>
      </dgm:t>
    </dgm:pt>
    <dgm:pt modelId="{5C9E58B2-FC64-4B30-B3BB-01C004FE1B49}">
      <dgm:prSet phldrT="[Text]"/>
      <dgm:spPr/>
      <dgm:t>
        <a:bodyPr/>
        <a:lstStyle/>
        <a:p>
          <a:r>
            <a:rPr lang="en-US" dirty="0"/>
            <a:t>Run SOMAscan 5000 on well-adjudicated clinical samples in CAP/CLIA lab.</a:t>
          </a:r>
        </a:p>
      </dgm:t>
    </dgm:pt>
    <dgm:pt modelId="{F1D57073-C2BC-4C87-A1D8-57892CBD19FC}" type="parTrans" cxnId="{314DB94D-E5D3-4FEF-B4C8-5E3C1B75080F}">
      <dgm:prSet/>
      <dgm:spPr/>
      <dgm:t>
        <a:bodyPr/>
        <a:lstStyle/>
        <a:p>
          <a:endParaRPr lang="en-US"/>
        </a:p>
      </dgm:t>
    </dgm:pt>
    <dgm:pt modelId="{17D5957A-2D34-4850-899E-E21784F71F90}" type="sibTrans" cxnId="{314DB94D-E5D3-4FEF-B4C8-5E3C1B75080F}">
      <dgm:prSet/>
      <dgm:spPr/>
      <dgm:t>
        <a:bodyPr/>
        <a:lstStyle/>
        <a:p>
          <a:endParaRPr lang="en-US"/>
        </a:p>
      </dgm:t>
    </dgm:pt>
    <dgm:pt modelId="{45D4EA22-00E3-4D6F-BAD3-B3F01654E816}">
      <dgm:prSet phldrT="[Text]"/>
      <dgm:spPr/>
      <dgm:t>
        <a:bodyPr/>
        <a:lstStyle/>
        <a:p>
          <a:r>
            <a:rPr lang="en-US" dirty="0"/>
            <a:t>Example 1: Model exceeds predefined performance standards</a:t>
          </a:r>
        </a:p>
      </dgm:t>
    </dgm:pt>
    <dgm:pt modelId="{A6FF1039-BD66-4E23-9F27-0C172F038245}" type="parTrans" cxnId="{0875F068-8FFC-4B98-AD9A-91757DB1285A}">
      <dgm:prSet/>
      <dgm:spPr/>
      <dgm:t>
        <a:bodyPr/>
        <a:lstStyle/>
        <a:p>
          <a:endParaRPr lang="en-US"/>
        </a:p>
      </dgm:t>
    </dgm:pt>
    <dgm:pt modelId="{CEDA7BF4-9BCA-45A2-998B-0C5F183E8729}" type="sibTrans" cxnId="{0875F068-8FFC-4B98-AD9A-91757DB1285A}">
      <dgm:prSet/>
      <dgm:spPr/>
      <dgm:t>
        <a:bodyPr/>
        <a:lstStyle/>
        <a:p>
          <a:endParaRPr lang="en-US"/>
        </a:p>
      </dgm:t>
    </dgm:pt>
    <dgm:pt modelId="{55154D88-DE39-4406-854A-8B6EA2982114}">
      <dgm:prSet phldrT="[Text]"/>
      <dgm:spPr/>
      <dgm:t>
        <a:bodyPr/>
        <a:lstStyle/>
        <a:p>
          <a:r>
            <a:rPr lang="en-US" dirty="0"/>
            <a:t>Test model on blinded hold-out sets not used for training</a:t>
          </a:r>
        </a:p>
      </dgm:t>
    </dgm:pt>
    <dgm:pt modelId="{3EE27779-345B-48B1-9B65-F7DF4379F103}" type="parTrans" cxnId="{2F1FB0E1-D401-47F6-8600-77F51E5A13F4}">
      <dgm:prSet/>
      <dgm:spPr/>
      <dgm:t>
        <a:bodyPr/>
        <a:lstStyle/>
        <a:p>
          <a:endParaRPr lang="en-US"/>
        </a:p>
      </dgm:t>
    </dgm:pt>
    <dgm:pt modelId="{80CED578-068B-4245-9825-E22B6F277FD9}" type="sibTrans" cxnId="{2F1FB0E1-D401-47F6-8600-77F51E5A13F4}">
      <dgm:prSet/>
      <dgm:spPr/>
      <dgm:t>
        <a:bodyPr/>
        <a:lstStyle/>
        <a:p>
          <a:endParaRPr lang="en-US"/>
        </a:p>
      </dgm:t>
    </dgm:pt>
    <dgm:pt modelId="{6AFD3B1D-C776-4C87-B4F3-000F0AF5116F}">
      <dgm:prSet phldrT="[Text]"/>
      <dgm:spPr/>
      <dgm:t>
        <a:bodyPr/>
        <a:lstStyle/>
        <a:p>
          <a:r>
            <a:rPr lang="en-US" dirty="0"/>
            <a:t>Robustness to geography or demographics</a:t>
          </a:r>
        </a:p>
      </dgm:t>
    </dgm:pt>
    <dgm:pt modelId="{6D4219D6-C9A8-4E68-8E07-780BF1A0D09F}" type="parTrans" cxnId="{61E876CF-A82C-4D9F-99CE-C5A3C75834AF}">
      <dgm:prSet/>
      <dgm:spPr/>
      <dgm:t>
        <a:bodyPr/>
        <a:lstStyle/>
        <a:p>
          <a:endParaRPr lang="en-US"/>
        </a:p>
      </dgm:t>
    </dgm:pt>
    <dgm:pt modelId="{4BB9B5DC-7335-4536-B6A0-97E5B9C3D13B}" type="sibTrans" cxnId="{61E876CF-A82C-4D9F-99CE-C5A3C75834AF}">
      <dgm:prSet/>
      <dgm:spPr/>
      <dgm:t>
        <a:bodyPr/>
        <a:lstStyle/>
        <a:p>
          <a:endParaRPr lang="en-US"/>
        </a:p>
      </dgm:t>
    </dgm:pt>
    <dgm:pt modelId="{57225399-3F10-4D17-BB1B-16F1F33B3048}">
      <dgm:prSet phldrT="[Text]"/>
      <dgm:spPr/>
      <dgm:t>
        <a:bodyPr/>
        <a:lstStyle/>
        <a:p>
          <a:r>
            <a:rPr lang="en-US" dirty="0"/>
            <a:t>Example 2: does not meet performance standard</a:t>
          </a:r>
        </a:p>
      </dgm:t>
    </dgm:pt>
    <dgm:pt modelId="{C9C81008-C1B3-4CCA-A69A-CEB30FB81E44}" type="parTrans" cxnId="{AEF27C36-E65C-4453-B82D-02C1F05ED5F0}">
      <dgm:prSet/>
      <dgm:spPr/>
      <dgm:t>
        <a:bodyPr/>
        <a:lstStyle/>
        <a:p>
          <a:endParaRPr lang="en-US"/>
        </a:p>
      </dgm:t>
    </dgm:pt>
    <dgm:pt modelId="{231709FB-B7C6-4592-8A67-8E2BD3CB0A5D}" type="sibTrans" cxnId="{AEF27C36-E65C-4453-B82D-02C1F05ED5F0}">
      <dgm:prSet/>
      <dgm:spPr/>
      <dgm:t>
        <a:bodyPr/>
        <a:lstStyle/>
        <a:p>
          <a:endParaRPr lang="en-US"/>
        </a:p>
      </dgm:t>
    </dgm:pt>
    <dgm:pt modelId="{7CE17939-F593-487B-8CF3-4C6A65EAEB90}">
      <dgm:prSet phldrT="[Text]"/>
      <dgm:spPr/>
      <dgm:t>
        <a:bodyPr/>
        <a:lstStyle/>
        <a:p>
          <a:r>
            <a:rPr lang="en-US" b="0" baseline="0" dirty="0">
              <a:solidFill>
                <a:srgbClr val="7030A0"/>
              </a:solidFill>
            </a:rPr>
            <a:t>Hypothesis-Free Discovery, Correlation with Truth Standard (e.g. outcomes)</a:t>
          </a:r>
        </a:p>
      </dgm:t>
    </dgm:pt>
    <dgm:pt modelId="{338C2F07-A4C7-4EEE-9156-95211AC4D1F4}" type="parTrans" cxnId="{C4C3C8EB-DFD9-4CE9-9066-A711B5EA9119}">
      <dgm:prSet/>
      <dgm:spPr/>
      <dgm:t>
        <a:bodyPr/>
        <a:lstStyle/>
        <a:p>
          <a:endParaRPr lang="en-US"/>
        </a:p>
      </dgm:t>
    </dgm:pt>
    <dgm:pt modelId="{F2558899-A52A-4E0B-99F6-BD11AAD9B3A1}" type="sibTrans" cxnId="{C4C3C8EB-DFD9-4CE9-9066-A711B5EA9119}">
      <dgm:prSet/>
      <dgm:spPr/>
      <dgm:t>
        <a:bodyPr/>
        <a:lstStyle/>
        <a:p>
          <a:endParaRPr lang="en-US"/>
        </a:p>
      </dgm:t>
    </dgm:pt>
    <dgm:pt modelId="{83DE510C-5095-4F63-BB4D-678E32FE0E88}">
      <dgm:prSet phldrT="[Text]"/>
      <dgm:spPr/>
      <dgm:t>
        <a:bodyPr/>
        <a:lstStyle/>
        <a:p>
          <a:r>
            <a:rPr lang="en-US" baseline="0" dirty="0">
              <a:solidFill>
                <a:srgbClr val="7030A0"/>
              </a:solidFill>
            </a:rPr>
            <a:t>Machine- Learning POC and Model Type Selection (typically 4 types)</a:t>
          </a:r>
        </a:p>
      </dgm:t>
    </dgm:pt>
    <dgm:pt modelId="{BDA178C7-0C37-493F-9D2E-528F98CE9F00}" type="parTrans" cxnId="{E02DD646-E374-4EB4-AABF-E721C970B0E3}">
      <dgm:prSet/>
      <dgm:spPr/>
      <dgm:t>
        <a:bodyPr/>
        <a:lstStyle/>
        <a:p>
          <a:endParaRPr lang="en-US"/>
        </a:p>
      </dgm:t>
    </dgm:pt>
    <dgm:pt modelId="{0B9A13B8-45AC-4B2F-AC2C-E040CC65FE03}" type="sibTrans" cxnId="{E02DD646-E374-4EB4-AABF-E721C970B0E3}">
      <dgm:prSet/>
      <dgm:spPr/>
      <dgm:t>
        <a:bodyPr/>
        <a:lstStyle/>
        <a:p>
          <a:endParaRPr lang="en-US"/>
        </a:p>
      </dgm:t>
    </dgm:pt>
    <dgm:pt modelId="{4F8E5BA2-7565-4ACC-B84A-E00BA4F156A3}">
      <dgm:prSet phldrT="[Text]"/>
      <dgm:spPr/>
      <dgm:t>
        <a:bodyPr/>
        <a:lstStyle/>
        <a:p>
          <a:r>
            <a:rPr lang="en-US" baseline="0" dirty="0">
              <a:solidFill>
                <a:srgbClr val="7030A0"/>
              </a:solidFill>
            </a:rPr>
            <a:t>Model Refinement &amp; Finalization</a:t>
          </a:r>
        </a:p>
      </dgm:t>
    </dgm:pt>
    <dgm:pt modelId="{4F3842EA-4A6E-4B6A-A5D8-8634FC712A99}" type="parTrans" cxnId="{6888A5AC-2CEE-4C9B-A26E-668F2B13739D}">
      <dgm:prSet/>
      <dgm:spPr/>
      <dgm:t>
        <a:bodyPr/>
        <a:lstStyle/>
        <a:p>
          <a:endParaRPr lang="en-US"/>
        </a:p>
      </dgm:t>
    </dgm:pt>
    <dgm:pt modelId="{2357416B-0A49-485A-AD8D-3EDCB82B7468}" type="sibTrans" cxnId="{6888A5AC-2CEE-4C9B-A26E-668F2B13739D}">
      <dgm:prSet/>
      <dgm:spPr/>
      <dgm:t>
        <a:bodyPr/>
        <a:lstStyle/>
        <a:p>
          <a:endParaRPr lang="en-US"/>
        </a:p>
      </dgm:t>
    </dgm:pt>
    <dgm:pt modelId="{8953440A-8061-4A25-B724-8F3D81C56247}">
      <dgm:prSet phldrT="[Text]"/>
      <dgm:spPr/>
      <dgm:t>
        <a:bodyPr/>
        <a:lstStyle/>
        <a:p>
          <a:r>
            <a:rPr lang="en-US" dirty="0"/>
            <a:t>Example 3: meets performance standard but inferior to #1</a:t>
          </a:r>
        </a:p>
      </dgm:t>
    </dgm:pt>
    <dgm:pt modelId="{51E9C2A4-E9B7-4254-9DAE-98894FA76FA3}" type="parTrans" cxnId="{4BB09B3D-0542-45DC-8E9B-E56229CCB291}">
      <dgm:prSet/>
      <dgm:spPr/>
      <dgm:t>
        <a:bodyPr/>
        <a:lstStyle/>
        <a:p>
          <a:endParaRPr lang="en-US"/>
        </a:p>
      </dgm:t>
    </dgm:pt>
    <dgm:pt modelId="{E27F5E27-DC94-4093-ACAD-4B722C6C884A}" type="sibTrans" cxnId="{4BB09B3D-0542-45DC-8E9B-E56229CCB291}">
      <dgm:prSet/>
      <dgm:spPr/>
      <dgm:t>
        <a:bodyPr/>
        <a:lstStyle/>
        <a:p>
          <a:endParaRPr lang="en-US"/>
        </a:p>
      </dgm:t>
    </dgm:pt>
    <dgm:pt modelId="{6C48A0BE-6922-43CF-9921-81314DD631F3}">
      <dgm:prSet phldrT="[Text]"/>
      <dgm:spPr/>
      <dgm:t>
        <a:bodyPr/>
        <a:lstStyle/>
        <a:p>
          <a:r>
            <a:rPr lang="en-US" dirty="0"/>
            <a:t>Sensitivity to change</a:t>
          </a:r>
        </a:p>
      </dgm:t>
    </dgm:pt>
    <dgm:pt modelId="{8708C53B-2E0A-4AF8-AD4E-2F120C9A2E52}" type="parTrans" cxnId="{755BD6E7-AB62-4D4F-A997-89E9BDF300DB}">
      <dgm:prSet/>
      <dgm:spPr/>
      <dgm:t>
        <a:bodyPr/>
        <a:lstStyle/>
        <a:p>
          <a:endParaRPr lang="en-US"/>
        </a:p>
      </dgm:t>
    </dgm:pt>
    <dgm:pt modelId="{46AF2A02-1CA7-4EC8-892B-F658DBAF0C7F}" type="sibTrans" cxnId="{755BD6E7-AB62-4D4F-A997-89E9BDF300DB}">
      <dgm:prSet/>
      <dgm:spPr/>
      <dgm:t>
        <a:bodyPr/>
        <a:lstStyle/>
        <a:p>
          <a:endParaRPr lang="en-US"/>
        </a:p>
      </dgm:t>
    </dgm:pt>
    <dgm:pt modelId="{14F931E4-3DED-486E-A5AF-6532FC724189}">
      <dgm:prSet phldrT="[Text]"/>
      <dgm:spPr/>
      <dgm:t>
        <a:bodyPr/>
        <a:lstStyle/>
        <a:p>
          <a:r>
            <a:rPr lang="en-US" baseline="0" dirty="0">
              <a:solidFill>
                <a:srgbClr val="7030A0"/>
              </a:solidFill>
            </a:rPr>
            <a:t>Independent Replication &amp; Key Feature Testing</a:t>
          </a:r>
        </a:p>
      </dgm:t>
    </dgm:pt>
    <dgm:pt modelId="{68603083-1251-4EA7-92EA-AEB2F5D1B484}" type="parTrans" cxnId="{BEFE93AD-F7E5-4CC4-973C-9156417C069E}">
      <dgm:prSet/>
      <dgm:spPr/>
      <dgm:t>
        <a:bodyPr/>
        <a:lstStyle/>
        <a:p>
          <a:endParaRPr lang="en-US"/>
        </a:p>
      </dgm:t>
    </dgm:pt>
    <dgm:pt modelId="{C7A1D8F3-66FC-43FA-9600-7A2E1140E7D7}" type="sibTrans" cxnId="{BEFE93AD-F7E5-4CC4-973C-9156417C069E}">
      <dgm:prSet/>
      <dgm:spPr/>
      <dgm:t>
        <a:bodyPr/>
        <a:lstStyle/>
        <a:p>
          <a:endParaRPr lang="en-US"/>
        </a:p>
      </dgm:t>
    </dgm:pt>
    <dgm:pt modelId="{6408381A-0A20-43E8-A353-221C6A994E17}">
      <dgm:prSet phldrT="[Text]"/>
      <dgm:spPr/>
      <dgm:t>
        <a:bodyPr/>
        <a:lstStyle/>
        <a:p>
          <a:r>
            <a:rPr lang="en-US" dirty="0"/>
            <a:t>Replication study 1</a:t>
          </a:r>
        </a:p>
      </dgm:t>
    </dgm:pt>
    <dgm:pt modelId="{FF3BCFA1-FEB5-4872-AA54-B51D6F2D41CC}" type="parTrans" cxnId="{72C64D0F-41AF-4BFC-AB1A-298E8C6B580A}">
      <dgm:prSet/>
      <dgm:spPr/>
      <dgm:t>
        <a:bodyPr/>
        <a:lstStyle/>
        <a:p>
          <a:endParaRPr lang="en-US"/>
        </a:p>
      </dgm:t>
    </dgm:pt>
    <dgm:pt modelId="{16BC6A35-F274-4F80-8D85-208021867D2B}" type="sibTrans" cxnId="{72C64D0F-41AF-4BFC-AB1A-298E8C6B580A}">
      <dgm:prSet/>
      <dgm:spPr/>
      <dgm:t>
        <a:bodyPr/>
        <a:lstStyle/>
        <a:p>
          <a:endParaRPr lang="en-US"/>
        </a:p>
      </dgm:t>
    </dgm:pt>
    <dgm:pt modelId="{395BB187-9EAC-4669-A1DC-EFC4CD034DB7}">
      <dgm:prSet phldrT="[Text]"/>
      <dgm:spPr/>
      <dgm:t>
        <a:bodyPr/>
        <a:lstStyle/>
        <a:p>
          <a:r>
            <a:rPr lang="en-US" dirty="0"/>
            <a:t>Replication study n</a:t>
          </a:r>
        </a:p>
      </dgm:t>
    </dgm:pt>
    <dgm:pt modelId="{15DA87F6-7DDD-4D3E-BB4B-6B78114F0645}" type="parTrans" cxnId="{73073C60-E3EE-4CB7-B698-FBC25A8A14D4}">
      <dgm:prSet/>
      <dgm:spPr/>
      <dgm:t>
        <a:bodyPr/>
        <a:lstStyle/>
        <a:p>
          <a:endParaRPr lang="en-US"/>
        </a:p>
      </dgm:t>
    </dgm:pt>
    <dgm:pt modelId="{A023910F-3AE6-4B8B-AD62-7CD6DF791071}" type="sibTrans" cxnId="{73073C60-E3EE-4CB7-B698-FBC25A8A14D4}">
      <dgm:prSet/>
      <dgm:spPr/>
      <dgm:t>
        <a:bodyPr/>
        <a:lstStyle/>
        <a:p>
          <a:endParaRPr lang="en-US"/>
        </a:p>
      </dgm:t>
    </dgm:pt>
    <dgm:pt modelId="{8FD4D52D-CD11-4C96-A7FB-726FCB3D4709}">
      <dgm:prSet phldrT="[Text]"/>
      <dgm:spPr/>
      <dgm:t>
        <a:bodyPr/>
        <a:lstStyle/>
        <a:p>
          <a:r>
            <a:rPr lang="en-US" dirty="0"/>
            <a:t>Model refinement, final feature selection and finalization</a:t>
          </a:r>
        </a:p>
      </dgm:t>
    </dgm:pt>
    <dgm:pt modelId="{5000F183-F6FF-4CA3-9818-231705A1574C}" type="parTrans" cxnId="{64F76A44-47AF-4EBD-95C8-30A87D1A3B3B}">
      <dgm:prSet/>
      <dgm:spPr/>
      <dgm:t>
        <a:bodyPr/>
        <a:lstStyle/>
        <a:p>
          <a:endParaRPr lang="en-US"/>
        </a:p>
      </dgm:t>
    </dgm:pt>
    <dgm:pt modelId="{AB7634BF-F92D-45FE-B850-1ABF1558C2E5}" type="sibTrans" cxnId="{64F76A44-47AF-4EBD-95C8-30A87D1A3B3B}">
      <dgm:prSet/>
      <dgm:spPr/>
      <dgm:t>
        <a:bodyPr/>
        <a:lstStyle/>
        <a:p>
          <a:endParaRPr lang="en-US"/>
        </a:p>
      </dgm:t>
    </dgm:pt>
    <dgm:pt modelId="{5DE51967-D54E-4E17-96CA-EE8FF8ABDF88}" type="pres">
      <dgm:prSet presAssocID="{467DCCB7-D17D-4B15-9EF9-63FE89A25876}" presName="mainComposite" presStyleCnt="0">
        <dgm:presLayoutVars>
          <dgm:chPref val="1"/>
          <dgm:dir/>
          <dgm:animOne val="branch"/>
          <dgm:animLvl val="lvl"/>
          <dgm:resizeHandles val="exact"/>
        </dgm:presLayoutVars>
      </dgm:prSet>
      <dgm:spPr/>
    </dgm:pt>
    <dgm:pt modelId="{0091B284-1589-478C-A764-3C0FC43E0FF6}" type="pres">
      <dgm:prSet presAssocID="{467DCCB7-D17D-4B15-9EF9-63FE89A25876}" presName="hierFlow" presStyleCnt="0"/>
      <dgm:spPr/>
    </dgm:pt>
    <dgm:pt modelId="{FFA5A0B0-A952-4C00-BE72-E5ACBA0C3C53}" type="pres">
      <dgm:prSet presAssocID="{467DCCB7-D17D-4B15-9EF9-63FE89A25876}" presName="firstBuf" presStyleCnt="0"/>
      <dgm:spPr/>
    </dgm:pt>
    <dgm:pt modelId="{E740815C-53BC-4376-BC58-15104D83D082}" type="pres">
      <dgm:prSet presAssocID="{467DCCB7-D17D-4B15-9EF9-63FE89A25876}" presName="hierChild1" presStyleCnt="0">
        <dgm:presLayoutVars>
          <dgm:chPref val="1"/>
          <dgm:animOne val="branch"/>
          <dgm:animLvl val="lvl"/>
        </dgm:presLayoutVars>
      </dgm:prSet>
      <dgm:spPr/>
    </dgm:pt>
    <dgm:pt modelId="{DFD12906-5B24-4E19-9997-9C7DF22897B5}" type="pres">
      <dgm:prSet presAssocID="{5C9E58B2-FC64-4B30-B3BB-01C004FE1B49}" presName="Name17" presStyleCnt="0"/>
      <dgm:spPr/>
    </dgm:pt>
    <dgm:pt modelId="{187481F6-73AD-47E5-B990-ED262BECB06F}" type="pres">
      <dgm:prSet presAssocID="{5C9E58B2-FC64-4B30-B3BB-01C004FE1B49}" presName="level1Shape" presStyleLbl="node0" presStyleIdx="0" presStyleCnt="1">
        <dgm:presLayoutVars>
          <dgm:chPref val="3"/>
        </dgm:presLayoutVars>
      </dgm:prSet>
      <dgm:spPr/>
    </dgm:pt>
    <dgm:pt modelId="{43BCF6FA-5EA5-4002-923E-529060178C4C}" type="pres">
      <dgm:prSet presAssocID="{5C9E58B2-FC64-4B30-B3BB-01C004FE1B49}" presName="hierChild2" presStyleCnt="0"/>
      <dgm:spPr/>
    </dgm:pt>
    <dgm:pt modelId="{31204EFE-F228-4009-9C25-770835A57828}" type="pres">
      <dgm:prSet presAssocID="{A6FF1039-BD66-4E23-9F27-0C172F038245}" presName="Name25" presStyleLbl="parChTrans1D2" presStyleIdx="0" presStyleCnt="3"/>
      <dgm:spPr/>
    </dgm:pt>
    <dgm:pt modelId="{0EB5C1A2-5C01-47FF-A19E-FB77B4EEED5E}" type="pres">
      <dgm:prSet presAssocID="{A6FF1039-BD66-4E23-9F27-0C172F038245}" presName="connTx" presStyleLbl="parChTrans1D2" presStyleIdx="0" presStyleCnt="3"/>
      <dgm:spPr/>
    </dgm:pt>
    <dgm:pt modelId="{62B02596-7444-4BD3-8F1E-266F1CA5169B}" type="pres">
      <dgm:prSet presAssocID="{45D4EA22-00E3-4D6F-BAD3-B3F01654E816}" presName="Name30" presStyleCnt="0"/>
      <dgm:spPr/>
    </dgm:pt>
    <dgm:pt modelId="{9114476A-70EB-417B-AD73-BC5C86933691}" type="pres">
      <dgm:prSet presAssocID="{45D4EA22-00E3-4D6F-BAD3-B3F01654E816}" presName="level2Shape" presStyleLbl="node2" presStyleIdx="0" presStyleCnt="3"/>
      <dgm:spPr/>
    </dgm:pt>
    <dgm:pt modelId="{76EA7BCA-F274-49C4-880B-506EEAC9B12B}" type="pres">
      <dgm:prSet presAssocID="{45D4EA22-00E3-4D6F-BAD3-B3F01654E816}" presName="hierChild3" presStyleCnt="0"/>
      <dgm:spPr/>
    </dgm:pt>
    <dgm:pt modelId="{6E3F1364-A16E-4BF5-8BF7-DAAAFFF31480}" type="pres">
      <dgm:prSet presAssocID="{3EE27779-345B-48B1-9B65-F7DF4379F103}" presName="Name25" presStyleLbl="parChTrans1D3" presStyleIdx="0" presStyleCnt="2"/>
      <dgm:spPr/>
    </dgm:pt>
    <dgm:pt modelId="{3608EA46-C957-4733-94A1-447361A04631}" type="pres">
      <dgm:prSet presAssocID="{3EE27779-345B-48B1-9B65-F7DF4379F103}" presName="connTx" presStyleLbl="parChTrans1D3" presStyleIdx="0" presStyleCnt="2"/>
      <dgm:spPr/>
    </dgm:pt>
    <dgm:pt modelId="{04E1906F-BF37-4B6F-8A1C-0FB0A04DA3EE}" type="pres">
      <dgm:prSet presAssocID="{55154D88-DE39-4406-854A-8B6EA2982114}" presName="Name30" presStyleCnt="0"/>
      <dgm:spPr/>
    </dgm:pt>
    <dgm:pt modelId="{9EA73492-6A50-4EFC-B5D8-A7E96878971F}" type="pres">
      <dgm:prSet presAssocID="{55154D88-DE39-4406-854A-8B6EA2982114}" presName="level2Shape" presStyleLbl="node3" presStyleIdx="0" presStyleCnt="2"/>
      <dgm:spPr/>
    </dgm:pt>
    <dgm:pt modelId="{61B6AC5D-BD29-459F-B287-028F5C317868}" type="pres">
      <dgm:prSet presAssocID="{55154D88-DE39-4406-854A-8B6EA2982114}" presName="hierChild3" presStyleCnt="0"/>
      <dgm:spPr/>
    </dgm:pt>
    <dgm:pt modelId="{FB307711-FB19-46D6-B797-B20D8FB671C2}" type="pres">
      <dgm:prSet presAssocID="{5000F183-F6FF-4CA3-9818-231705A1574C}" presName="Name25" presStyleLbl="parChTrans1D3" presStyleIdx="1" presStyleCnt="2"/>
      <dgm:spPr/>
    </dgm:pt>
    <dgm:pt modelId="{787B804E-26E0-4082-B1C9-1B8E346055B5}" type="pres">
      <dgm:prSet presAssocID="{5000F183-F6FF-4CA3-9818-231705A1574C}" presName="connTx" presStyleLbl="parChTrans1D3" presStyleIdx="1" presStyleCnt="2"/>
      <dgm:spPr/>
    </dgm:pt>
    <dgm:pt modelId="{4935710D-1660-4481-A486-B5C0C6F2E0CC}" type="pres">
      <dgm:prSet presAssocID="{8FD4D52D-CD11-4C96-A7FB-726FCB3D4709}" presName="Name30" presStyleCnt="0"/>
      <dgm:spPr/>
    </dgm:pt>
    <dgm:pt modelId="{41B559CD-9FDE-49E5-A0F5-AE373792AED7}" type="pres">
      <dgm:prSet presAssocID="{8FD4D52D-CD11-4C96-A7FB-726FCB3D4709}" presName="level2Shape" presStyleLbl="node3" presStyleIdx="1" presStyleCnt="2"/>
      <dgm:spPr/>
    </dgm:pt>
    <dgm:pt modelId="{B5DC2124-3B12-451D-89F1-2125AFADCA58}" type="pres">
      <dgm:prSet presAssocID="{8FD4D52D-CD11-4C96-A7FB-726FCB3D4709}" presName="hierChild3" presStyleCnt="0"/>
      <dgm:spPr/>
    </dgm:pt>
    <dgm:pt modelId="{0A838439-FBF1-4ED9-ADB0-646AAC079EE7}" type="pres">
      <dgm:prSet presAssocID="{FF3BCFA1-FEB5-4872-AA54-B51D6F2D41CC}" presName="Name25" presStyleLbl="parChTrans1D4" presStyleIdx="0" presStyleCnt="4"/>
      <dgm:spPr/>
    </dgm:pt>
    <dgm:pt modelId="{945A396F-6601-4145-A3A3-1EC474DBC8C1}" type="pres">
      <dgm:prSet presAssocID="{FF3BCFA1-FEB5-4872-AA54-B51D6F2D41CC}" presName="connTx" presStyleLbl="parChTrans1D4" presStyleIdx="0" presStyleCnt="4"/>
      <dgm:spPr/>
    </dgm:pt>
    <dgm:pt modelId="{B4D39144-2213-4FAC-8704-1FB555E3496E}" type="pres">
      <dgm:prSet presAssocID="{6408381A-0A20-43E8-A353-221C6A994E17}" presName="Name30" presStyleCnt="0"/>
      <dgm:spPr/>
    </dgm:pt>
    <dgm:pt modelId="{877958A6-DDB4-4528-B140-1CB092FC9944}" type="pres">
      <dgm:prSet presAssocID="{6408381A-0A20-43E8-A353-221C6A994E17}" presName="level2Shape" presStyleLbl="node4" presStyleIdx="0" presStyleCnt="4"/>
      <dgm:spPr/>
    </dgm:pt>
    <dgm:pt modelId="{9FBD1E98-6879-4527-A9A5-303A1742B9C7}" type="pres">
      <dgm:prSet presAssocID="{6408381A-0A20-43E8-A353-221C6A994E17}" presName="hierChild3" presStyleCnt="0"/>
      <dgm:spPr/>
    </dgm:pt>
    <dgm:pt modelId="{B59AD927-3674-4A66-8D0C-299D3DA4D52B}" type="pres">
      <dgm:prSet presAssocID="{15DA87F6-7DDD-4D3E-BB4B-6B78114F0645}" presName="Name25" presStyleLbl="parChTrans1D4" presStyleIdx="1" presStyleCnt="4"/>
      <dgm:spPr/>
    </dgm:pt>
    <dgm:pt modelId="{74477601-B1A5-4045-A3F4-6EE3A4614938}" type="pres">
      <dgm:prSet presAssocID="{15DA87F6-7DDD-4D3E-BB4B-6B78114F0645}" presName="connTx" presStyleLbl="parChTrans1D4" presStyleIdx="1" presStyleCnt="4"/>
      <dgm:spPr/>
    </dgm:pt>
    <dgm:pt modelId="{39E7F36C-5A5C-49FB-B744-03A0E649C65C}" type="pres">
      <dgm:prSet presAssocID="{395BB187-9EAC-4669-A1DC-EFC4CD034DB7}" presName="Name30" presStyleCnt="0"/>
      <dgm:spPr/>
    </dgm:pt>
    <dgm:pt modelId="{A05B5B21-2343-4575-8DDF-DF4E9AF33D92}" type="pres">
      <dgm:prSet presAssocID="{395BB187-9EAC-4669-A1DC-EFC4CD034DB7}" presName="level2Shape" presStyleLbl="node4" presStyleIdx="1" presStyleCnt="4"/>
      <dgm:spPr/>
    </dgm:pt>
    <dgm:pt modelId="{9CFC5D4F-2863-4A1D-A252-1D284276D605}" type="pres">
      <dgm:prSet presAssocID="{395BB187-9EAC-4669-A1DC-EFC4CD034DB7}" presName="hierChild3" presStyleCnt="0"/>
      <dgm:spPr/>
    </dgm:pt>
    <dgm:pt modelId="{087329A7-88E5-4BB3-9471-6865559ED880}" type="pres">
      <dgm:prSet presAssocID="{6D4219D6-C9A8-4E68-8E07-780BF1A0D09F}" presName="Name25" presStyleLbl="parChTrans1D4" presStyleIdx="2" presStyleCnt="4"/>
      <dgm:spPr/>
    </dgm:pt>
    <dgm:pt modelId="{F6005D65-4B7E-4BBE-B119-BFEBB0861B89}" type="pres">
      <dgm:prSet presAssocID="{6D4219D6-C9A8-4E68-8E07-780BF1A0D09F}" presName="connTx" presStyleLbl="parChTrans1D4" presStyleIdx="2" presStyleCnt="4"/>
      <dgm:spPr/>
    </dgm:pt>
    <dgm:pt modelId="{063FB052-6E8E-4FD6-BE33-EB4D0D4F815B}" type="pres">
      <dgm:prSet presAssocID="{6AFD3B1D-C776-4C87-B4F3-000F0AF5116F}" presName="Name30" presStyleCnt="0"/>
      <dgm:spPr/>
    </dgm:pt>
    <dgm:pt modelId="{022CCE52-BA2B-4DBA-8B1E-713A9CA58ADF}" type="pres">
      <dgm:prSet presAssocID="{6AFD3B1D-C776-4C87-B4F3-000F0AF5116F}" presName="level2Shape" presStyleLbl="node4" presStyleIdx="2" presStyleCnt="4"/>
      <dgm:spPr/>
    </dgm:pt>
    <dgm:pt modelId="{7CAFA26F-B699-4069-9071-EE36ABD149F4}" type="pres">
      <dgm:prSet presAssocID="{6AFD3B1D-C776-4C87-B4F3-000F0AF5116F}" presName="hierChild3" presStyleCnt="0"/>
      <dgm:spPr/>
    </dgm:pt>
    <dgm:pt modelId="{E45CAC66-CE7A-4CA0-80B7-C683D33799C3}" type="pres">
      <dgm:prSet presAssocID="{8708C53B-2E0A-4AF8-AD4E-2F120C9A2E52}" presName="Name25" presStyleLbl="parChTrans1D4" presStyleIdx="3" presStyleCnt="4"/>
      <dgm:spPr/>
    </dgm:pt>
    <dgm:pt modelId="{32AD362A-045C-4F39-9BCF-54D2ECB0AC38}" type="pres">
      <dgm:prSet presAssocID="{8708C53B-2E0A-4AF8-AD4E-2F120C9A2E52}" presName="connTx" presStyleLbl="parChTrans1D4" presStyleIdx="3" presStyleCnt="4"/>
      <dgm:spPr/>
    </dgm:pt>
    <dgm:pt modelId="{B825CD4B-3C4E-4E12-8CC9-45F59EC196EA}" type="pres">
      <dgm:prSet presAssocID="{6C48A0BE-6922-43CF-9921-81314DD631F3}" presName="Name30" presStyleCnt="0"/>
      <dgm:spPr/>
    </dgm:pt>
    <dgm:pt modelId="{20B816A7-315C-48A6-9980-9C797BD28075}" type="pres">
      <dgm:prSet presAssocID="{6C48A0BE-6922-43CF-9921-81314DD631F3}" presName="level2Shape" presStyleLbl="node4" presStyleIdx="3" presStyleCnt="4"/>
      <dgm:spPr/>
    </dgm:pt>
    <dgm:pt modelId="{321A49C3-B9C1-420C-A955-15163BC6D6AE}" type="pres">
      <dgm:prSet presAssocID="{6C48A0BE-6922-43CF-9921-81314DD631F3}" presName="hierChild3" presStyleCnt="0"/>
      <dgm:spPr/>
    </dgm:pt>
    <dgm:pt modelId="{D13E5E9F-BFC4-4E2B-8FD6-D91E58901172}" type="pres">
      <dgm:prSet presAssocID="{C9C81008-C1B3-4CCA-A69A-CEB30FB81E44}" presName="Name25" presStyleLbl="parChTrans1D2" presStyleIdx="1" presStyleCnt="3"/>
      <dgm:spPr/>
    </dgm:pt>
    <dgm:pt modelId="{5926D057-8AFE-4537-A886-9856428EA7CE}" type="pres">
      <dgm:prSet presAssocID="{C9C81008-C1B3-4CCA-A69A-CEB30FB81E44}" presName="connTx" presStyleLbl="parChTrans1D2" presStyleIdx="1" presStyleCnt="3"/>
      <dgm:spPr/>
    </dgm:pt>
    <dgm:pt modelId="{2E23FAA7-404A-4A29-A1EA-93D457546B5B}" type="pres">
      <dgm:prSet presAssocID="{57225399-3F10-4D17-BB1B-16F1F33B3048}" presName="Name30" presStyleCnt="0"/>
      <dgm:spPr/>
    </dgm:pt>
    <dgm:pt modelId="{DFBF6827-2BA2-4FFE-A7C8-88941556E0D8}" type="pres">
      <dgm:prSet presAssocID="{57225399-3F10-4D17-BB1B-16F1F33B3048}" presName="level2Shape" presStyleLbl="node2" presStyleIdx="1" presStyleCnt="3"/>
      <dgm:spPr/>
    </dgm:pt>
    <dgm:pt modelId="{8BF4A2A9-7807-4755-B720-5D5C8C33897E}" type="pres">
      <dgm:prSet presAssocID="{57225399-3F10-4D17-BB1B-16F1F33B3048}" presName="hierChild3" presStyleCnt="0"/>
      <dgm:spPr/>
    </dgm:pt>
    <dgm:pt modelId="{98DD94C3-630B-427A-A40D-51AAEED15C5C}" type="pres">
      <dgm:prSet presAssocID="{51E9C2A4-E9B7-4254-9DAE-98894FA76FA3}" presName="Name25" presStyleLbl="parChTrans1D2" presStyleIdx="2" presStyleCnt="3"/>
      <dgm:spPr/>
    </dgm:pt>
    <dgm:pt modelId="{49D48279-7035-4CB7-8964-5F0D22BEA947}" type="pres">
      <dgm:prSet presAssocID="{51E9C2A4-E9B7-4254-9DAE-98894FA76FA3}" presName="connTx" presStyleLbl="parChTrans1D2" presStyleIdx="2" presStyleCnt="3"/>
      <dgm:spPr/>
    </dgm:pt>
    <dgm:pt modelId="{68DB72B7-805A-4E32-B4A9-53B469A47F82}" type="pres">
      <dgm:prSet presAssocID="{8953440A-8061-4A25-B724-8F3D81C56247}" presName="Name30" presStyleCnt="0"/>
      <dgm:spPr/>
    </dgm:pt>
    <dgm:pt modelId="{08B90D29-AB47-4FC6-B6A3-776220409AF8}" type="pres">
      <dgm:prSet presAssocID="{8953440A-8061-4A25-B724-8F3D81C56247}" presName="level2Shape" presStyleLbl="node2" presStyleIdx="2" presStyleCnt="3"/>
      <dgm:spPr/>
    </dgm:pt>
    <dgm:pt modelId="{97A5FE39-C93B-4881-BDB1-BF8AF0664F9B}" type="pres">
      <dgm:prSet presAssocID="{8953440A-8061-4A25-B724-8F3D81C56247}" presName="hierChild3" presStyleCnt="0"/>
      <dgm:spPr/>
    </dgm:pt>
    <dgm:pt modelId="{3521EFE7-4B53-442F-B016-C4887EA9B412}" type="pres">
      <dgm:prSet presAssocID="{467DCCB7-D17D-4B15-9EF9-63FE89A25876}" presName="bgShapesFlow" presStyleCnt="0"/>
      <dgm:spPr/>
    </dgm:pt>
    <dgm:pt modelId="{A22643B5-19C4-452F-83AA-20BAB9DE2FA1}" type="pres">
      <dgm:prSet presAssocID="{7CE17939-F593-487B-8CF3-4C6A65EAEB90}" presName="rectComp" presStyleCnt="0"/>
      <dgm:spPr/>
    </dgm:pt>
    <dgm:pt modelId="{04276E09-0225-4311-A888-33DED6BF8085}" type="pres">
      <dgm:prSet presAssocID="{7CE17939-F593-487B-8CF3-4C6A65EAEB90}" presName="bgRect" presStyleLbl="bgShp" presStyleIdx="0" presStyleCnt="4"/>
      <dgm:spPr/>
    </dgm:pt>
    <dgm:pt modelId="{54115AD3-7391-47C4-8322-8207CB32E419}" type="pres">
      <dgm:prSet presAssocID="{7CE17939-F593-487B-8CF3-4C6A65EAEB90}" presName="bgRectTx" presStyleLbl="bgShp" presStyleIdx="0" presStyleCnt="4">
        <dgm:presLayoutVars>
          <dgm:bulletEnabled val="1"/>
        </dgm:presLayoutVars>
      </dgm:prSet>
      <dgm:spPr/>
    </dgm:pt>
    <dgm:pt modelId="{0957C701-2B97-47C7-A298-44B9927C65F5}" type="pres">
      <dgm:prSet presAssocID="{7CE17939-F593-487B-8CF3-4C6A65EAEB90}" presName="spComp" presStyleCnt="0"/>
      <dgm:spPr/>
    </dgm:pt>
    <dgm:pt modelId="{736D4390-ADD7-4E05-9B83-BB5590C2DCCE}" type="pres">
      <dgm:prSet presAssocID="{7CE17939-F593-487B-8CF3-4C6A65EAEB90}" presName="hSp" presStyleCnt="0"/>
      <dgm:spPr/>
    </dgm:pt>
    <dgm:pt modelId="{1714008F-E3E6-4680-8CE3-8EBCAF74CA31}" type="pres">
      <dgm:prSet presAssocID="{83DE510C-5095-4F63-BB4D-678E32FE0E88}" presName="rectComp" presStyleCnt="0"/>
      <dgm:spPr/>
    </dgm:pt>
    <dgm:pt modelId="{B05D50DC-78D6-4F56-AEA3-055BDBF2F654}" type="pres">
      <dgm:prSet presAssocID="{83DE510C-5095-4F63-BB4D-678E32FE0E88}" presName="bgRect" presStyleLbl="bgShp" presStyleIdx="1" presStyleCnt="4"/>
      <dgm:spPr/>
    </dgm:pt>
    <dgm:pt modelId="{15D938FC-6018-4A47-BB43-4F0CB2AC6C7B}" type="pres">
      <dgm:prSet presAssocID="{83DE510C-5095-4F63-BB4D-678E32FE0E88}" presName="bgRectTx" presStyleLbl="bgShp" presStyleIdx="1" presStyleCnt="4">
        <dgm:presLayoutVars>
          <dgm:bulletEnabled val="1"/>
        </dgm:presLayoutVars>
      </dgm:prSet>
      <dgm:spPr/>
    </dgm:pt>
    <dgm:pt modelId="{CBA33C40-7D35-428D-B355-9C362117C1FB}" type="pres">
      <dgm:prSet presAssocID="{83DE510C-5095-4F63-BB4D-678E32FE0E88}" presName="spComp" presStyleCnt="0"/>
      <dgm:spPr/>
    </dgm:pt>
    <dgm:pt modelId="{E3917BED-64A8-40D3-9F92-C9E4ED0AEC08}" type="pres">
      <dgm:prSet presAssocID="{83DE510C-5095-4F63-BB4D-678E32FE0E88}" presName="hSp" presStyleCnt="0"/>
      <dgm:spPr/>
    </dgm:pt>
    <dgm:pt modelId="{0A1188C7-C0E7-4A36-93AB-14D782FEEE26}" type="pres">
      <dgm:prSet presAssocID="{4F8E5BA2-7565-4ACC-B84A-E00BA4F156A3}" presName="rectComp" presStyleCnt="0"/>
      <dgm:spPr/>
    </dgm:pt>
    <dgm:pt modelId="{7EAE72B7-ED95-4C1D-8FD4-D4DAACAB5248}" type="pres">
      <dgm:prSet presAssocID="{4F8E5BA2-7565-4ACC-B84A-E00BA4F156A3}" presName="bgRect" presStyleLbl="bgShp" presStyleIdx="2" presStyleCnt="4"/>
      <dgm:spPr/>
    </dgm:pt>
    <dgm:pt modelId="{67DE7B28-5447-4ABF-8584-3ADA712A6A98}" type="pres">
      <dgm:prSet presAssocID="{4F8E5BA2-7565-4ACC-B84A-E00BA4F156A3}" presName="bgRectTx" presStyleLbl="bgShp" presStyleIdx="2" presStyleCnt="4">
        <dgm:presLayoutVars>
          <dgm:bulletEnabled val="1"/>
        </dgm:presLayoutVars>
      </dgm:prSet>
      <dgm:spPr/>
    </dgm:pt>
    <dgm:pt modelId="{18463459-9A41-4A0D-89E1-F2C790FF5C32}" type="pres">
      <dgm:prSet presAssocID="{4F8E5BA2-7565-4ACC-B84A-E00BA4F156A3}" presName="spComp" presStyleCnt="0"/>
      <dgm:spPr/>
    </dgm:pt>
    <dgm:pt modelId="{5541AC02-D51E-494D-9424-BA64161EFE71}" type="pres">
      <dgm:prSet presAssocID="{4F8E5BA2-7565-4ACC-B84A-E00BA4F156A3}" presName="hSp" presStyleCnt="0"/>
      <dgm:spPr/>
    </dgm:pt>
    <dgm:pt modelId="{6C889DD1-D96D-4976-A172-26EBD5E9E02F}" type="pres">
      <dgm:prSet presAssocID="{14F931E4-3DED-486E-A5AF-6532FC724189}" presName="rectComp" presStyleCnt="0"/>
      <dgm:spPr/>
    </dgm:pt>
    <dgm:pt modelId="{B322DBF5-30DA-4EBC-8E3E-D38C8AFB180B}" type="pres">
      <dgm:prSet presAssocID="{14F931E4-3DED-486E-A5AF-6532FC724189}" presName="bgRect" presStyleLbl="bgShp" presStyleIdx="3" presStyleCnt="4"/>
      <dgm:spPr/>
    </dgm:pt>
    <dgm:pt modelId="{23578F6D-2E21-4D91-A892-D27367FBABB0}" type="pres">
      <dgm:prSet presAssocID="{14F931E4-3DED-486E-A5AF-6532FC724189}" presName="bgRectTx" presStyleLbl="bgShp" presStyleIdx="3" presStyleCnt="4">
        <dgm:presLayoutVars>
          <dgm:bulletEnabled val="1"/>
        </dgm:presLayoutVars>
      </dgm:prSet>
      <dgm:spPr/>
    </dgm:pt>
  </dgm:ptLst>
  <dgm:cxnLst>
    <dgm:cxn modelId="{344B6502-7D2B-4E59-9348-74313D1BF618}" type="presOf" srcId="{6408381A-0A20-43E8-A353-221C6A994E17}" destId="{877958A6-DDB4-4528-B140-1CB092FC9944}" srcOrd="0" destOrd="0" presId="urn:microsoft.com/office/officeart/2005/8/layout/hierarchy5"/>
    <dgm:cxn modelId="{8E22DA08-07DD-4D21-BDAF-431EE9596BF8}" type="presOf" srcId="{6D4219D6-C9A8-4E68-8E07-780BF1A0D09F}" destId="{087329A7-88E5-4BB3-9471-6865559ED880}" srcOrd="0" destOrd="0" presId="urn:microsoft.com/office/officeart/2005/8/layout/hierarchy5"/>
    <dgm:cxn modelId="{ED6F080C-8F5F-4822-8448-9DFE0D88D135}" type="presOf" srcId="{83DE510C-5095-4F63-BB4D-678E32FE0E88}" destId="{B05D50DC-78D6-4F56-AEA3-055BDBF2F654}" srcOrd="0" destOrd="0" presId="urn:microsoft.com/office/officeart/2005/8/layout/hierarchy5"/>
    <dgm:cxn modelId="{72C64D0F-41AF-4BFC-AB1A-298E8C6B580A}" srcId="{8FD4D52D-CD11-4C96-A7FB-726FCB3D4709}" destId="{6408381A-0A20-43E8-A353-221C6A994E17}" srcOrd="0" destOrd="0" parTransId="{FF3BCFA1-FEB5-4872-AA54-B51D6F2D41CC}" sibTransId="{16BC6A35-F274-4F80-8D85-208021867D2B}"/>
    <dgm:cxn modelId="{EE973512-C541-406F-96B3-1FB2C759BA0C}" type="presOf" srcId="{51E9C2A4-E9B7-4254-9DAE-98894FA76FA3}" destId="{49D48279-7035-4CB7-8964-5F0D22BEA947}" srcOrd="1" destOrd="0" presId="urn:microsoft.com/office/officeart/2005/8/layout/hierarchy5"/>
    <dgm:cxn modelId="{A1F4F41A-C980-48B8-9B67-7F97857B73EA}" type="presOf" srcId="{51E9C2A4-E9B7-4254-9DAE-98894FA76FA3}" destId="{98DD94C3-630B-427A-A40D-51AAEED15C5C}" srcOrd="0" destOrd="0" presId="urn:microsoft.com/office/officeart/2005/8/layout/hierarchy5"/>
    <dgm:cxn modelId="{209E8B1B-4B31-43DC-BEFE-2760576F0149}" type="presOf" srcId="{8708C53B-2E0A-4AF8-AD4E-2F120C9A2E52}" destId="{32AD362A-045C-4F39-9BCF-54D2ECB0AC38}" srcOrd="1" destOrd="0" presId="urn:microsoft.com/office/officeart/2005/8/layout/hierarchy5"/>
    <dgm:cxn modelId="{FF124F24-BB4B-4B08-8A23-023D5B58317F}" type="presOf" srcId="{4F8E5BA2-7565-4ACC-B84A-E00BA4F156A3}" destId="{7EAE72B7-ED95-4C1D-8FD4-D4DAACAB5248}" srcOrd="0" destOrd="0" presId="urn:microsoft.com/office/officeart/2005/8/layout/hierarchy5"/>
    <dgm:cxn modelId="{02F3B835-8395-452A-BDD4-FF6CF9416656}" type="presOf" srcId="{5000F183-F6FF-4CA3-9818-231705A1574C}" destId="{787B804E-26E0-4082-B1C9-1B8E346055B5}" srcOrd="1" destOrd="0" presId="urn:microsoft.com/office/officeart/2005/8/layout/hierarchy5"/>
    <dgm:cxn modelId="{AEF27C36-E65C-4453-B82D-02C1F05ED5F0}" srcId="{5C9E58B2-FC64-4B30-B3BB-01C004FE1B49}" destId="{57225399-3F10-4D17-BB1B-16F1F33B3048}" srcOrd="1" destOrd="0" parTransId="{C9C81008-C1B3-4CCA-A69A-CEB30FB81E44}" sibTransId="{231709FB-B7C6-4592-8A67-8E2BD3CB0A5D}"/>
    <dgm:cxn modelId="{B8D47137-BC65-4A1C-8BA5-03248753BF8E}" type="presOf" srcId="{45D4EA22-00E3-4D6F-BAD3-B3F01654E816}" destId="{9114476A-70EB-417B-AD73-BC5C86933691}" srcOrd="0" destOrd="0" presId="urn:microsoft.com/office/officeart/2005/8/layout/hierarchy5"/>
    <dgm:cxn modelId="{492F7737-D57E-4AC2-BB54-FE4102E977FE}" type="presOf" srcId="{55154D88-DE39-4406-854A-8B6EA2982114}" destId="{9EA73492-6A50-4EFC-B5D8-A7E96878971F}" srcOrd="0" destOrd="0" presId="urn:microsoft.com/office/officeart/2005/8/layout/hierarchy5"/>
    <dgm:cxn modelId="{4BB09B3D-0542-45DC-8E9B-E56229CCB291}" srcId="{5C9E58B2-FC64-4B30-B3BB-01C004FE1B49}" destId="{8953440A-8061-4A25-B724-8F3D81C56247}" srcOrd="2" destOrd="0" parTransId="{51E9C2A4-E9B7-4254-9DAE-98894FA76FA3}" sibTransId="{E27F5E27-DC94-4093-ACAD-4B722C6C884A}"/>
    <dgm:cxn modelId="{8B58003F-8E80-43DA-A972-DA4C0172F66F}" type="presOf" srcId="{395BB187-9EAC-4669-A1DC-EFC4CD034DB7}" destId="{A05B5B21-2343-4575-8DDF-DF4E9AF33D92}" srcOrd="0" destOrd="0" presId="urn:microsoft.com/office/officeart/2005/8/layout/hierarchy5"/>
    <dgm:cxn modelId="{2597815B-C052-4E17-8781-A9923BA6A5E5}" type="presOf" srcId="{14F931E4-3DED-486E-A5AF-6532FC724189}" destId="{23578F6D-2E21-4D91-A892-D27367FBABB0}" srcOrd="1" destOrd="0" presId="urn:microsoft.com/office/officeart/2005/8/layout/hierarchy5"/>
    <dgm:cxn modelId="{A8DBC85E-26E1-4DBB-9143-FB8E25B3CAF5}" type="presOf" srcId="{7CE17939-F593-487B-8CF3-4C6A65EAEB90}" destId="{54115AD3-7391-47C4-8322-8207CB32E419}" srcOrd="1" destOrd="0" presId="urn:microsoft.com/office/officeart/2005/8/layout/hierarchy5"/>
    <dgm:cxn modelId="{73073C60-E3EE-4CB7-B698-FBC25A8A14D4}" srcId="{8FD4D52D-CD11-4C96-A7FB-726FCB3D4709}" destId="{395BB187-9EAC-4669-A1DC-EFC4CD034DB7}" srcOrd="1" destOrd="0" parTransId="{15DA87F6-7DDD-4D3E-BB4B-6B78114F0645}" sibTransId="{A023910F-3AE6-4B8B-AD62-7CD6DF791071}"/>
    <dgm:cxn modelId="{64F76A44-47AF-4EBD-95C8-30A87D1A3B3B}" srcId="{45D4EA22-00E3-4D6F-BAD3-B3F01654E816}" destId="{8FD4D52D-CD11-4C96-A7FB-726FCB3D4709}" srcOrd="1" destOrd="0" parTransId="{5000F183-F6FF-4CA3-9818-231705A1574C}" sibTransId="{AB7634BF-F92D-45FE-B850-1ABF1558C2E5}"/>
    <dgm:cxn modelId="{CD301B45-9DC7-4EE3-97C2-2E9E69BDC306}" type="presOf" srcId="{FF3BCFA1-FEB5-4872-AA54-B51D6F2D41CC}" destId="{0A838439-FBF1-4ED9-ADB0-646AAC079EE7}" srcOrd="0" destOrd="0" presId="urn:microsoft.com/office/officeart/2005/8/layout/hierarchy5"/>
    <dgm:cxn modelId="{E02DD646-E374-4EB4-AABF-E721C970B0E3}" srcId="{467DCCB7-D17D-4B15-9EF9-63FE89A25876}" destId="{83DE510C-5095-4F63-BB4D-678E32FE0E88}" srcOrd="2" destOrd="0" parTransId="{BDA178C7-0C37-493F-9D2E-528F98CE9F00}" sibTransId="{0B9A13B8-45AC-4B2F-AC2C-E040CC65FE03}"/>
    <dgm:cxn modelId="{691C1148-3A45-4259-A684-92ADC6FCBFBB}" type="presOf" srcId="{FF3BCFA1-FEB5-4872-AA54-B51D6F2D41CC}" destId="{945A396F-6601-4145-A3A3-1EC474DBC8C1}" srcOrd="1" destOrd="0" presId="urn:microsoft.com/office/officeart/2005/8/layout/hierarchy5"/>
    <dgm:cxn modelId="{0875F068-8FFC-4B98-AD9A-91757DB1285A}" srcId="{5C9E58B2-FC64-4B30-B3BB-01C004FE1B49}" destId="{45D4EA22-00E3-4D6F-BAD3-B3F01654E816}" srcOrd="0" destOrd="0" parTransId="{A6FF1039-BD66-4E23-9F27-0C172F038245}" sibTransId="{CEDA7BF4-9BCA-45A2-998B-0C5F183E8729}"/>
    <dgm:cxn modelId="{1B22244C-4EFD-42C2-A436-46AC6D5EBF70}" type="presOf" srcId="{5C9E58B2-FC64-4B30-B3BB-01C004FE1B49}" destId="{187481F6-73AD-47E5-B990-ED262BECB06F}" srcOrd="0" destOrd="0" presId="urn:microsoft.com/office/officeart/2005/8/layout/hierarchy5"/>
    <dgm:cxn modelId="{268B6B6D-1788-4F14-AEA4-44FAE20C185A}" type="presOf" srcId="{14F931E4-3DED-486E-A5AF-6532FC724189}" destId="{B322DBF5-30DA-4EBC-8E3E-D38C8AFB180B}" srcOrd="0" destOrd="0" presId="urn:microsoft.com/office/officeart/2005/8/layout/hierarchy5"/>
    <dgm:cxn modelId="{314DB94D-E5D3-4FEF-B4C8-5E3C1B75080F}" srcId="{467DCCB7-D17D-4B15-9EF9-63FE89A25876}" destId="{5C9E58B2-FC64-4B30-B3BB-01C004FE1B49}" srcOrd="0" destOrd="0" parTransId="{F1D57073-C2BC-4C87-A1D8-57892CBD19FC}" sibTransId="{17D5957A-2D34-4850-899E-E21784F71F90}"/>
    <dgm:cxn modelId="{44E34F4E-45BC-4A18-9C33-671265FA4BDF}" type="presOf" srcId="{A6FF1039-BD66-4E23-9F27-0C172F038245}" destId="{31204EFE-F228-4009-9C25-770835A57828}" srcOrd="0" destOrd="0" presId="urn:microsoft.com/office/officeart/2005/8/layout/hierarchy5"/>
    <dgm:cxn modelId="{E863BC72-8F05-4A70-84DE-81571E12E96A}" type="presOf" srcId="{C9C81008-C1B3-4CCA-A69A-CEB30FB81E44}" destId="{D13E5E9F-BFC4-4E2B-8FD6-D91E58901172}" srcOrd="0" destOrd="0" presId="urn:microsoft.com/office/officeart/2005/8/layout/hierarchy5"/>
    <dgm:cxn modelId="{D81A8273-B1A3-47CB-968A-6BDFF7E067CF}" type="presOf" srcId="{57225399-3F10-4D17-BB1B-16F1F33B3048}" destId="{DFBF6827-2BA2-4FFE-A7C8-88941556E0D8}" srcOrd="0" destOrd="0" presId="urn:microsoft.com/office/officeart/2005/8/layout/hierarchy5"/>
    <dgm:cxn modelId="{8427AC78-5E90-432D-9B7B-769C7096DA36}" type="presOf" srcId="{7CE17939-F593-487B-8CF3-4C6A65EAEB90}" destId="{04276E09-0225-4311-A888-33DED6BF8085}" srcOrd="0" destOrd="0" presId="urn:microsoft.com/office/officeart/2005/8/layout/hierarchy5"/>
    <dgm:cxn modelId="{EEC6E479-84BD-42F5-8F23-A0EBF5949A74}" type="presOf" srcId="{8708C53B-2E0A-4AF8-AD4E-2F120C9A2E52}" destId="{E45CAC66-CE7A-4CA0-80B7-C683D33799C3}" srcOrd="0" destOrd="0" presId="urn:microsoft.com/office/officeart/2005/8/layout/hierarchy5"/>
    <dgm:cxn modelId="{553F8C8A-A405-4CE2-B29F-1E88FAD687BA}" type="presOf" srcId="{6D4219D6-C9A8-4E68-8E07-780BF1A0D09F}" destId="{F6005D65-4B7E-4BBE-B119-BFEBB0861B89}" srcOrd="1" destOrd="0" presId="urn:microsoft.com/office/officeart/2005/8/layout/hierarchy5"/>
    <dgm:cxn modelId="{E9761892-EF4D-43B7-B722-3859DDFC6B42}" type="presOf" srcId="{8FD4D52D-CD11-4C96-A7FB-726FCB3D4709}" destId="{41B559CD-9FDE-49E5-A0F5-AE373792AED7}" srcOrd="0" destOrd="0" presId="urn:microsoft.com/office/officeart/2005/8/layout/hierarchy5"/>
    <dgm:cxn modelId="{E246119E-1F0A-42A8-8BAB-858D870DBC29}" type="presOf" srcId="{4F8E5BA2-7565-4ACC-B84A-E00BA4F156A3}" destId="{67DE7B28-5447-4ABF-8584-3ADA712A6A98}" srcOrd="1" destOrd="0" presId="urn:microsoft.com/office/officeart/2005/8/layout/hierarchy5"/>
    <dgm:cxn modelId="{6888A5AC-2CEE-4C9B-A26E-668F2B13739D}" srcId="{467DCCB7-D17D-4B15-9EF9-63FE89A25876}" destId="{4F8E5BA2-7565-4ACC-B84A-E00BA4F156A3}" srcOrd="3" destOrd="0" parTransId="{4F3842EA-4A6E-4B6A-A5D8-8634FC712A99}" sibTransId="{2357416B-0A49-485A-AD8D-3EDCB82B7468}"/>
    <dgm:cxn modelId="{BEFE93AD-F7E5-4CC4-973C-9156417C069E}" srcId="{467DCCB7-D17D-4B15-9EF9-63FE89A25876}" destId="{14F931E4-3DED-486E-A5AF-6532FC724189}" srcOrd="4" destOrd="0" parTransId="{68603083-1251-4EA7-92EA-AEB2F5D1B484}" sibTransId="{C7A1D8F3-66FC-43FA-9600-7A2E1140E7D7}"/>
    <dgm:cxn modelId="{021DC2B5-9513-4F26-B820-F0967DE5E942}" type="presOf" srcId="{467DCCB7-D17D-4B15-9EF9-63FE89A25876}" destId="{5DE51967-D54E-4E17-96CA-EE8FF8ABDF88}" srcOrd="0" destOrd="0" presId="urn:microsoft.com/office/officeart/2005/8/layout/hierarchy5"/>
    <dgm:cxn modelId="{61E876CF-A82C-4D9F-99CE-C5A3C75834AF}" srcId="{8FD4D52D-CD11-4C96-A7FB-726FCB3D4709}" destId="{6AFD3B1D-C776-4C87-B4F3-000F0AF5116F}" srcOrd="2" destOrd="0" parTransId="{6D4219D6-C9A8-4E68-8E07-780BF1A0D09F}" sibTransId="{4BB9B5DC-7335-4536-B6A0-97E5B9C3D13B}"/>
    <dgm:cxn modelId="{81F248D2-39C8-4D19-AA21-3D6BD00F8AC2}" type="presOf" srcId="{C9C81008-C1B3-4CCA-A69A-CEB30FB81E44}" destId="{5926D057-8AFE-4537-A886-9856428EA7CE}" srcOrd="1" destOrd="0" presId="urn:microsoft.com/office/officeart/2005/8/layout/hierarchy5"/>
    <dgm:cxn modelId="{AC31BED5-B00A-4F46-B9C6-E6011BFF7B77}" type="presOf" srcId="{3EE27779-345B-48B1-9B65-F7DF4379F103}" destId="{3608EA46-C957-4733-94A1-447361A04631}" srcOrd="1" destOrd="0" presId="urn:microsoft.com/office/officeart/2005/8/layout/hierarchy5"/>
    <dgm:cxn modelId="{2F1FB0E1-D401-47F6-8600-77F51E5A13F4}" srcId="{45D4EA22-00E3-4D6F-BAD3-B3F01654E816}" destId="{55154D88-DE39-4406-854A-8B6EA2982114}" srcOrd="0" destOrd="0" parTransId="{3EE27779-345B-48B1-9B65-F7DF4379F103}" sibTransId="{80CED578-068B-4245-9825-E22B6F277FD9}"/>
    <dgm:cxn modelId="{FE0D26E4-8493-4E3E-8B17-1ADA300DA7BD}" type="presOf" srcId="{15DA87F6-7DDD-4D3E-BB4B-6B78114F0645}" destId="{B59AD927-3674-4A66-8D0C-299D3DA4D52B}" srcOrd="0" destOrd="0" presId="urn:microsoft.com/office/officeart/2005/8/layout/hierarchy5"/>
    <dgm:cxn modelId="{EBEEC1E5-00BF-4400-839B-8CBF61AE66A1}" type="presOf" srcId="{6C48A0BE-6922-43CF-9921-81314DD631F3}" destId="{20B816A7-315C-48A6-9980-9C797BD28075}" srcOrd="0" destOrd="0" presId="urn:microsoft.com/office/officeart/2005/8/layout/hierarchy5"/>
    <dgm:cxn modelId="{755BD6E7-AB62-4D4F-A997-89E9BDF300DB}" srcId="{8FD4D52D-CD11-4C96-A7FB-726FCB3D4709}" destId="{6C48A0BE-6922-43CF-9921-81314DD631F3}" srcOrd="3" destOrd="0" parTransId="{8708C53B-2E0A-4AF8-AD4E-2F120C9A2E52}" sibTransId="{46AF2A02-1CA7-4EC8-892B-F658DBAF0C7F}"/>
    <dgm:cxn modelId="{C4C3C8EB-DFD9-4CE9-9066-A711B5EA9119}" srcId="{467DCCB7-D17D-4B15-9EF9-63FE89A25876}" destId="{7CE17939-F593-487B-8CF3-4C6A65EAEB90}" srcOrd="1" destOrd="0" parTransId="{338C2F07-A4C7-4EEE-9156-95211AC4D1F4}" sibTransId="{F2558899-A52A-4E0B-99F6-BD11AAD9B3A1}"/>
    <dgm:cxn modelId="{863E84EC-CD00-4BF1-BFEB-7E0E6B14F49E}" type="presOf" srcId="{5000F183-F6FF-4CA3-9818-231705A1574C}" destId="{FB307711-FB19-46D6-B797-B20D8FB671C2}" srcOrd="0" destOrd="0" presId="urn:microsoft.com/office/officeart/2005/8/layout/hierarchy5"/>
    <dgm:cxn modelId="{7574A8ED-0C27-4340-92D5-2971253274DF}" type="presOf" srcId="{3EE27779-345B-48B1-9B65-F7DF4379F103}" destId="{6E3F1364-A16E-4BF5-8BF7-DAAAFFF31480}" srcOrd="0" destOrd="0" presId="urn:microsoft.com/office/officeart/2005/8/layout/hierarchy5"/>
    <dgm:cxn modelId="{DE9045F0-AECB-4495-8769-6F890EE50F53}" type="presOf" srcId="{6AFD3B1D-C776-4C87-B4F3-000F0AF5116F}" destId="{022CCE52-BA2B-4DBA-8B1E-713A9CA58ADF}" srcOrd="0" destOrd="0" presId="urn:microsoft.com/office/officeart/2005/8/layout/hierarchy5"/>
    <dgm:cxn modelId="{4F151FF1-C31F-4147-A951-4206BD8D67C1}" type="presOf" srcId="{83DE510C-5095-4F63-BB4D-678E32FE0E88}" destId="{15D938FC-6018-4A47-BB43-4F0CB2AC6C7B}" srcOrd="1" destOrd="0" presId="urn:microsoft.com/office/officeart/2005/8/layout/hierarchy5"/>
    <dgm:cxn modelId="{11B1E7F3-60D9-4A92-B6D3-AF854A3DE22D}" type="presOf" srcId="{A6FF1039-BD66-4E23-9F27-0C172F038245}" destId="{0EB5C1A2-5C01-47FF-A19E-FB77B4EEED5E}" srcOrd="1" destOrd="0" presId="urn:microsoft.com/office/officeart/2005/8/layout/hierarchy5"/>
    <dgm:cxn modelId="{A781AAF8-6D46-464C-AB80-42735A891C97}" type="presOf" srcId="{8953440A-8061-4A25-B724-8F3D81C56247}" destId="{08B90D29-AB47-4FC6-B6A3-776220409AF8}" srcOrd="0" destOrd="0" presId="urn:microsoft.com/office/officeart/2005/8/layout/hierarchy5"/>
    <dgm:cxn modelId="{977CA6FB-0126-4707-8B96-8D7495F575AF}" type="presOf" srcId="{15DA87F6-7DDD-4D3E-BB4B-6B78114F0645}" destId="{74477601-B1A5-4045-A3F4-6EE3A4614938}" srcOrd="1" destOrd="0" presId="urn:microsoft.com/office/officeart/2005/8/layout/hierarchy5"/>
    <dgm:cxn modelId="{061416C1-80DF-45A2-863A-D2C57259F444}" type="presParOf" srcId="{5DE51967-D54E-4E17-96CA-EE8FF8ABDF88}" destId="{0091B284-1589-478C-A764-3C0FC43E0FF6}" srcOrd="0" destOrd="0" presId="urn:microsoft.com/office/officeart/2005/8/layout/hierarchy5"/>
    <dgm:cxn modelId="{17D2003C-E1C0-4FEB-911F-DE62FEAEBCD8}" type="presParOf" srcId="{0091B284-1589-478C-A764-3C0FC43E0FF6}" destId="{FFA5A0B0-A952-4C00-BE72-E5ACBA0C3C53}" srcOrd="0" destOrd="0" presId="urn:microsoft.com/office/officeart/2005/8/layout/hierarchy5"/>
    <dgm:cxn modelId="{C5F0C8B1-D964-4444-9C0C-8A2228A9D851}" type="presParOf" srcId="{0091B284-1589-478C-A764-3C0FC43E0FF6}" destId="{E740815C-53BC-4376-BC58-15104D83D082}" srcOrd="1" destOrd="0" presId="urn:microsoft.com/office/officeart/2005/8/layout/hierarchy5"/>
    <dgm:cxn modelId="{F3AFAC3A-EBEB-44C5-A764-E23C6EDB01B1}" type="presParOf" srcId="{E740815C-53BC-4376-BC58-15104D83D082}" destId="{DFD12906-5B24-4E19-9997-9C7DF22897B5}" srcOrd="0" destOrd="0" presId="urn:microsoft.com/office/officeart/2005/8/layout/hierarchy5"/>
    <dgm:cxn modelId="{E994001D-7935-45E6-B746-593D2C00C71A}" type="presParOf" srcId="{DFD12906-5B24-4E19-9997-9C7DF22897B5}" destId="{187481F6-73AD-47E5-B990-ED262BECB06F}" srcOrd="0" destOrd="0" presId="urn:microsoft.com/office/officeart/2005/8/layout/hierarchy5"/>
    <dgm:cxn modelId="{5D7B9743-9BD6-4497-8B2A-7D225F77AC71}" type="presParOf" srcId="{DFD12906-5B24-4E19-9997-9C7DF22897B5}" destId="{43BCF6FA-5EA5-4002-923E-529060178C4C}" srcOrd="1" destOrd="0" presId="urn:microsoft.com/office/officeart/2005/8/layout/hierarchy5"/>
    <dgm:cxn modelId="{67D2DFCD-02F6-4935-8DA6-0EBCDEBFA5DF}" type="presParOf" srcId="{43BCF6FA-5EA5-4002-923E-529060178C4C}" destId="{31204EFE-F228-4009-9C25-770835A57828}" srcOrd="0" destOrd="0" presId="urn:microsoft.com/office/officeart/2005/8/layout/hierarchy5"/>
    <dgm:cxn modelId="{53F16299-F9C6-4BEB-85AD-020CE426ECBB}" type="presParOf" srcId="{31204EFE-F228-4009-9C25-770835A57828}" destId="{0EB5C1A2-5C01-47FF-A19E-FB77B4EEED5E}" srcOrd="0" destOrd="0" presId="urn:microsoft.com/office/officeart/2005/8/layout/hierarchy5"/>
    <dgm:cxn modelId="{4314AC3D-6A98-436C-B590-46BFDE47CD94}" type="presParOf" srcId="{43BCF6FA-5EA5-4002-923E-529060178C4C}" destId="{62B02596-7444-4BD3-8F1E-266F1CA5169B}" srcOrd="1" destOrd="0" presId="urn:microsoft.com/office/officeart/2005/8/layout/hierarchy5"/>
    <dgm:cxn modelId="{4F9901A9-41B5-42B1-82A7-09B93336622B}" type="presParOf" srcId="{62B02596-7444-4BD3-8F1E-266F1CA5169B}" destId="{9114476A-70EB-417B-AD73-BC5C86933691}" srcOrd="0" destOrd="0" presId="urn:microsoft.com/office/officeart/2005/8/layout/hierarchy5"/>
    <dgm:cxn modelId="{C1669F51-C371-46C6-994A-3460063CECDC}" type="presParOf" srcId="{62B02596-7444-4BD3-8F1E-266F1CA5169B}" destId="{76EA7BCA-F274-49C4-880B-506EEAC9B12B}" srcOrd="1" destOrd="0" presId="urn:microsoft.com/office/officeart/2005/8/layout/hierarchy5"/>
    <dgm:cxn modelId="{76D7EE31-475F-464B-9387-683F74B27E20}" type="presParOf" srcId="{76EA7BCA-F274-49C4-880B-506EEAC9B12B}" destId="{6E3F1364-A16E-4BF5-8BF7-DAAAFFF31480}" srcOrd="0" destOrd="0" presId="urn:microsoft.com/office/officeart/2005/8/layout/hierarchy5"/>
    <dgm:cxn modelId="{55E66FFF-6F8E-425C-8C96-7FA24C40D4FD}" type="presParOf" srcId="{6E3F1364-A16E-4BF5-8BF7-DAAAFFF31480}" destId="{3608EA46-C957-4733-94A1-447361A04631}" srcOrd="0" destOrd="0" presId="urn:microsoft.com/office/officeart/2005/8/layout/hierarchy5"/>
    <dgm:cxn modelId="{E3D90CE0-72BD-4296-AD5F-F613D9DE9102}" type="presParOf" srcId="{76EA7BCA-F274-49C4-880B-506EEAC9B12B}" destId="{04E1906F-BF37-4B6F-8A1C-0FB0A04DA3EE}" srcOrd="1" destOrd="0" presId="urn:microsoft.com/office/officeart/2005/8/layout/hierarchy5"/>
    <dgm:cxn modelId="{34C60E22-1C6F-4929-BA40-71E58DC4CA79}" type="presParOf" srcId="{04E1906F-BF37-4B6F-8A1C-0FB0A04DA3EE}" destId="{9EA73492-6A50-4EFC-B5D8-A7E96878971F}" srcOrd="0" destOrd="0" presId="urn:microsoft.com/office/officeart/2005/8/layout/hierarchy5"/>
    <dgm:cxn modelId="{9312B198-0C8A-4282-AE30-2246E4DBB61F}" type="presParOf" srcId="{04E1906F-BF37-4B6F-8A1C-0FB0A04DA3EE}" destId="{61B6AC5D-BD29-459F-B287-028F5C317868}" srcOrd="1" destOrd="0" presId="urn:microsoft.com/office/officeart/2005/8/layout/hierarchy5"/>
    <dgm:cxn modelId="{BE684245-D18D-4807-8C92-1AAD9A5635CF}" type="presParOf" srcId="{76EA7BCA-F274-49C4-880B-506EEAC9B12B}" destId="{FB307711-FB19-46D6-B797-B20D8FB671C2}" srcOrd="2" destOrd="0" presId="urn:microsoft.com/office/officeart/2005/8/layout/hierarchy5"/>
    <dgm:cxn modelId="{8EFA0BF3-C52A-4A12-A28A-84F541BE28A5}" type="presParOf" srcId="{FB307711-FB19-46D6-B797-B20D8FB671C2}" destId="{787B804E-26E0-4082-B1C9-1B8E346055B5}" srcOrd="0" destOrd="0" presId="urn:microsoft.com/office/officeart/2005/8/layout/hierarchy5"/>
    <dgm:cxn modelId="{13C79723-E16C-4341-8982-93FA6D1C4B12}" type="presParOf" srcId="{76EA7BCA-F274-49C4-880B-506EEAC9B12B}" destId="{4935710D-1660-4481-A486-B5C0C6F2E0CC}" srcOrd="3" destOrd="0" presId="urn:microsoft.com/office/officeart/2005/8/layout/hierarchy5"/>
    <dgm:cxn modelId="{F9558342-A692-42C3-B6A4-4A8F66344A11}" type="presParOf" srcId="{4935710D-1660-4481-A486-B5C0C6F2E0CC}" destId="{41B559CD-9FDE-49E5-A0F5-AE373792AED7}" srcOrd="0" destOrd="0" presId="urn:microsoft.com/office/officeart/2005/8/layout/hierarchy5"/>
    <dgm:cxn modelId="{E2F8E82E-27E0-4A94-A4DE-FD6C509C788A}" type="presParOf" srcId="{4935710D-1660-4481-A486-B5C0C6F2E0CC}" destId="{B5DC2124-3B12-451D-89F1-2125AFADCA58}" srcOrd="1" destOrd="0" presId="urn:microsoft.com/office/officeart/2005/8/layout/hierarchy5"/>
    <dgm:cxn modelId="{0179A557-A542-4520-8927-6D00B6E22884}" type="presParOf" srcId="{B5DC2124-3B12-451D-89F1-2125AFADCA58}" destId="{0A838439-FBF1-4ED9-ADB0-646AAC079EE7}" srcOrd="0" destOrd="0" presId="urn:microsoft.com/office/officeart/2005/8/layout/hierarchy5"/>
    <dgm:cxn modelId="{E0053D17-F8BA-4347-8578-C9F82B6910FE}" type="presParOf" srcId="{0A838439-FBF1-4ED9-ADB0-646AAC079EE7}" destId="{945A396F-6601-4145-A3A3-1EC474DBC8C1}" srcOrd="0" destOrd="0" presId="urn:microsoft.com/office/officeart/2005/8/layout/hierarchy5"/>
    <dgm:cxn modelId="{9DC5DDE2-8871-4AF4-9C4F-3759A6A29270}" type="presParOf" srcId="{B5DC2124-3B12-451D-89F1-2125AFADCA58}" destId="{B4D39144-2213-4FAC-8704-1FB555E3496E}" srcOrd="1" destOrd="0" presId="urn:microsoft.com/office/officeart/2005/8/layout/hierarchy5"/>
    <dgm:cxn modelId="{9736B6FC-FE94-4875-B895-ED90BA972555}" type="presParOf" srcId="{B4D39144-2213-4FAC-8704-1FB555E3496E}" destId="{877958A6-DDB4-4528-B140-1CB092FC9944}" srcOrd="0" destOrd="0" presId="urn:microsoft.com/office/officeart/2005/8/layout/hierarchy5"/>
    <dgm:cxn modelId="{D2810E2D-6413-450C-AE23-F8D5A2C17A30}" type="presParOf" srcId="{B4D39144-2213-4FAC-8704-1FB555E3496E}" destId="{9FBD1E98-6879-4527-A9A5-303A1742B9C7}" srcOrd="1" destOrd="0" presId="urn:microsoft.com/office/officeart/2005/8/layout/hierarchy5"/>
    <dgm:cxn modelId="{E1A7BF45-5F71-4E55-A9D9-679657D6D53B}" type="presParOf" srcId="{B5DC2124-3B12-451D-89F1-2125AFADCA58}" destId="{B59AD927-3674-4A66-8D0C-299D3DA4D52B}" srcOrd="2" destOrd="0" presId="urn:microsoft.com/office/officeart/2005/8/layout/hierarchy5"/>
    <dgm:cxn modelId="{C85E738B-D458-4BAA-BA2A-4A9D6C3927E8}" type="presParOf" srcId="{B59AD927-3674-4A66-8D0C-299D3DA4D52B}" destId="{74477601-B1A5-4045-A3F4-6EE3A4614938}" srcOrd="0" destOrd="0" presId="urn:microsoft.com/office/officeart/2005/8/layout/hierarchy5"/>
    <dgm:cxn modelId="{913E391F-5DAA-4427-AC2E-41B92B5DBD93}" type="presParOf" srcId="{B5DC2124-3B12-451D-89F1-2125AFADCA58}" destId="{39E7F36C-5A5C-49FB-B744-03A0E649C65C}" srcOrd="3" destOrd="0" presId="urn:microsoft.com/office/officeart/2005/8/layout/hierarchy5"/>
    <dgm:cxn modelId="{31222372-639E-441B-A5AD-167853C115A3}" type="presParOf" srcId="{39E7F36C-5A5C-49FB-B744-03A0E649C65C}" destId="{A05B5B21-2343-4575-8DDF-DF4E9AF33D92}" srcOrd="0" destOrd="0" presId="urn:microsoft.com/office/officeart/2005/8/layout/hierarchy5"/>
    <dgm:cxn modelId="{0C5EDF28-644B-4C9E-8C28-20E0FCC6A36D}" type="presParOf" srcId="{39E7F36C-5A5C-49FB-B744-03A0E649C65C}" destId="{9CFC5D4F-2863-4A1D-A252-1D284276D605}" srcOrd="1" destOrd="0" presId="urn:microsoft.com/office/officeart/2005/8/layout/hierarchy5"/>
    <dgm:cxn modelId="{8F00A884-A0C3-435D-B9BA-2557A9FDC9B8}" type="presParOf" srcId="{B5DC2124-3B12-451D-89F1-2125AFADCA58}" destId="{087329A7-88E5-4BB3-9471-6865559ED880}" srcOrd="4" destOrd="0" presId="urn:microsoft.com/office/officeart/2005/8/layout/hierarchy5"/>
    <dgm:cxn modelId="{685A4E30-E8EB-4A82-83D0-863B783BCAD8}" type="presParOf" srcId="{087329A7-88E5-4BB3-9471-6865559ED880}" destId="{F6005D65-4B7E-4BBE-B119-BFEBB0861B89}" srcOrd="0" destOrd="0" presId="urn:microsoft.com/office/officeart/2005/8/layout/hierarchy5"/>
    <dgm:cxn modelId="{E71AACF6-EAE5-450C-82DA-7CFEAB97CBD2}" type="presParOf" srcId="{B5DC2124-3B12-451D-89F1-2125AFADCA58}" destId="{063FB052-6E8E-4FD6-BE33-EB4D0D4F815B}" srcOrd="5" destOrd="0" presId="urn:microsoft.com/office/officeart/2005/8/layout/hierarchy5"/>
    <dgm:cxn modelId="{754BFF13-9189-4BB3-935D-35C9881E4119}" type="presParOf" srcId="{063FB052-6E8E-4FD6-BE33-EB4D0D4F815B}" destId="{022CCE52-BA2B-4DBA-8B1E-713A9CA58ADF}" srcOrd="0" destOrd="0" presId="urn:microsoft.com/office/officeart/2005/8/layout/hierarchy5"/>
    <dgm:cxn modelId="{D4CA82D1-279F-4A0C-85A2-CB3E7085C8ED}" type="presParOf" srcId="{063FB052-6E8E-4FD6-BE33-EB4D0D4F815B}" destId="{7CAFA26F-B699-4069-9071-EE36ABD149F4}" srcOrd="1" destOrd="0" presId="urn:microsoft.com/office/officeart/2005/8/layout/hierarchy5"/>
    <dgm:cxn modelId="{CE950DA7-8580-4C71-954B-671AD04BAABD}" type="presParOf" srcId="{B5DC2124-3B12-451D-89F1-2125AFADCA58}" destId="{E45CAC66-CE7A-4CA0-80B7-C683D33799C3}" srcOrd="6" destOrd="0" presId="urn:microsoft.com/office/officeart/2005/8/layout/hierarchy5"/>
    <dgm:cxn modelId="{B78B4572-75B2-4BC5-8019-CE0FAE2F2DDE}" type="presParOf" srcId="{E45CAC66-CE7A-4CA0-80B7-C683D33799C3}" destId="{32AD362A-045C-4F39-9BCF-54D2ECB0AC38}" srcOrd="0" destOrd="0" presId="urn:microsoft.com/office/officeart/2005/8/layout/hierarchy5"/>
    <dgm:cxn modelId="{36EB883A-01CD-4D6A-B45B-B6D23A25923F}" type="presParOf" srcId="{B5DC2124-3B12-451D-89F1-2125AFADCA58}" destId="{B825CD4B-3C4E-4E12-8CC9-45F59EC196EA}" srcOrd="7" destOrd="0" presId="urn:microsoft.com/office/officeart/2005/8/layout/hierarchy5"/>
    <dgm:cxn modelId="{BD1A107C-3A53-4D68-B00C-C75865432DD1}" type="presParOf" srcId="{B825CD4B-3C4E-4E12-8CC9-45F59EC196EA}" destId="{20B816A7-315C-48A6-9980-9C797BD28075}" srcOrd="0" destOrd="0" presId="urn:microsoft.com/office/officeart/2005/8/layout/hierarchy5"/>
    <dgm:cxn modelId="{2B9238DD-7F6D-4398-B198-C405868FADFA}" type="presParOf" srcId="{B825CD4B-3C4E-4E12-8CC9-45F59EC196EA}" destId="{321A49C3-B9C1-420C-A955-15163BC6D6AE}" srcOrd="1" destOrd="0" presId="urn:microsoft.com/office/officeart/2005/8/layout/hierarchy5"/>
    <dgm:cxn modelId="{87BDBD2C-5303-490B-AA4D-7E40F849F2A4}" type="presParOf" srcId="{43BCF6FA-5EA5-4002-923E-529060178C4C}" destId="{D13E5E9F-BFC4-4E2B-8FD6-D91E58901172}" srcOrd="2" destOrd="0" presId="urn:microsoft.com/office/officeart/2005/8/layout/hierarchy5"/>
    <dgm:cxn modelId="{ED9E1748-EF2E-4434-B24E-995A29684BA0}" type="presParOf" srcId="{D13E5E9F-BFC4-4E2B-8FD6-D91E58901172}" destId="{5926D057-8AFE-4537-A886-9856428EA7CE}" srcOrd="0" destOrd="0" presId="urn:microsoft.com/office/officeart/2005/8/layout/hierarchy5"/>
    <dgm:cxn modelId="{1087E4CC-2A32-4212-B0EC-4D5CDE8CC22A}" type="presParOf" srcId="{43BCF6FA-5EA5-4002-923E-529060178C4C}" destId="{2E23FAA7-404A-4A29-A1EA-93D457546B5B}" srcOrd="3" destOrd="0" presId="urn:microsoft.com/office/officeart/2005/8/layout/hierarchy5"/>
    <dgm:cxn modelId="{04D66CEB-E900-44A9-9E3D-AF15113FEC9D}" type="presParOf" srcId="{2E23FAA7-404A-4A29-A1EA-93D457546B5B}" destId="{DFBF6827-2BA2-4FFE-A7C8-88941556E0D8}" srcOrd="0" destOrd="0" presId="urn:microsoft.com/office/officeart/2005/8/layout/hierarchy5"/>
    <dgm:cxn modelId="{C0399A53-8D06-49CD-AE45-93054225AF9B}" type="presParOf" srcId="{2E23FAA7-404A-4A29-A1EA-93D457546B5B}" destId="{8BF4A2A9-7807-4755-B720-5D5C8C33897E}" srcOrd="1" destOrd="0" presId="urn:microsoft.com/office/officeart/2005/8/layout/hierarchy5"/>
    <dgm:cxn modelId="{76C67A8B-31B6-42F8-AAEB-AD213917617C}" type="presParOf" srcId="{43BCF6FA-5EA5-4002-923E-529060178C4C}" destId="{98DD94C3-630B-427A-A40D-51AAEED15C5C}" srcOrd="4" destOrd="0" presId="urn:microsoft.com/office/officeart/2005/8/layout/hierarchy5"/>
    <dgm:cxn modelId="{5480F44E-3C59-4BA7-9DAE-E060B96E1719}" type="presParOf" srcId="{98DD94C3-630B-427A-A40D-51AAEED15C5C}" destId="{49D48279-7035-4CB7-8964-5F0D22BEA947}" srcOrd="0" destOrd="0" presId="urn:microsoft.com/office/officeart/2005/8/layout/hierarchy5"/>
    <dgm:cxn modelId="{CB645B4E-CEFC-4755-B3AD-F89B6CED4671}" type="presParOf" srcId="{43BCF6FA-5EA5-4002-923E-529060178C4C}" destId="{68DB72B7-805A-4E32-B4A9-53B469A47F82}" srcOrd="5" destOrd="0" presId="urn:microsoft.com/office/officeart/2005/8/layout/hierarchy5"/>
    <dgm:cxn modelId="{AD6D2383-3B6B-4838-AB52-9BDB05ECEEC2}" type="presParOf" srcId="{68DB72B7-805A-4E32-B4A9-53B469A47F82}" destId="{08B90D29-AB47-4FC6-B6A3-776220409AF8}" srcOrd="0" destOrd="0" presId="urn:microsoft.com/office/officeart/2005/8/layout/hierarchy5"/>
    <dgm:cxn modelId="{5FE91EAE-CE8C-4EB3-B5DF-B017BAFBF4F7}" type="presParOf" srcId="{68DB72B7-805A-4E32-B4A9-53B469A47F82}" destId="{97A5FE39-C93B-4881-BDB1-BF8AF0664F9B}" srcOrd="1" destOrd="0" presId="urn:microsoft.com/office/officeart/2005/8/layout/hierarchy5"/>
    <dgm:cxn modelId="{9406BB5F-73D5-4D3F-A3E6-AC582665F122}" type="presParOf" srcId="{5DE51967-D54E-4E17-96CA-EE8FF8ABDF88}" destId="{3521EFE7-4B53-442F-B016-C4887EA9B412}" srcOrd="1" destOrd="0" presId="urn:microsoft.com/office/officeart/2005/8/layout/hierarchy5"/>
    <dgm:cxn modelId="{C49F897B-5078-4567-8B0C-FF68A72AB165}" type="presParOf" srcId="{3521EFE7-4B53-442F-B016-C4887EA9B412}" destId="{A22643B5-19C4-452F-83AA-20BAB9DE2FA1}" srcOrd="0" destOrd="0" presId="urn:microsoft.com/office/officeart/2005/8/layout/hierarchy5"/>
    <dgm:cxn modelId="{988D3116-7C35-457D-924A-B44E736674AD}" type="presParOf" srcId="{A22643B5-19C4-452F-83AA-20BAB9DE2FA1}" destId="{04276E09-0225-4311-A888-33DED6BF8085}" srcOrd="0" destOrd="0" presId="urn:microsoft.com/office/officeart/2005/8/layout/hierarchy5"/>
    <dgm:cxn modelId="{BB6AB611-954A-4F2F-8DE0-DD08E0503465}" type="presParOf" srcId="{A22643B5-19C4-452F-83AA-20BAB9DE2FA1}" destId="{54115AD3-7391-47C4-8322-8207CB32E419}" srcOrd="1" destOrd="0" presId="urn:microsoft.com/office/officeart/2005/8/layout/hierarchy5"/>
    <dgm:cxn modelId="{D4BFBCAA-9E79-4D44-8D9D-7F80032231E3}" type="presParOf" srcId="{3521EFE7-4B53-442F-B016-C4887EA9B412}" destId="{0957C701-2B97-47C7-A298-44B9927C65F5}" srcOrd="1" destOrd="0" presId="urn:microsoft.com/office/officeart/2005/8/layout/hierarchy5"/>
    <dgm:cxn modelId="{C2FBC6AA-C413-4A3D-A259-A912080CA510}" type="presParOf" srcId="{0957C701-2B97-47C7-A298-44B9927C65F5}" destId="{736D4390-ADD7-4E05-9B83-BB5590C2DCCE}" srcOrd="0" destOrd="0" presId="urn:microsoft.com/office/officeart/2005/8/layout/hierarchy5"/>
    <dgm:cxn modelId="{8081EADD-080B-4B51-81DC-F9F63B6DF51C}" type="presParOf" srcId="{3521EFE7-4B53-442F-B016-C4887EA9B412}" destId="{1714008F-E3E6-4680-8CE3-8EBCAF74CA31}" srcOrd="2" destOrd="0" presId="urn:microsoft.com/office/officeart/2005/8/layout/hierarchy5"/>
    <dgm:cxn modelId="{E7243C81-FF10-4740-A2EC-74F4852B1354}" type="presParOf" srcId="{1714008F-E3E6-4680-8CE3-8EBCAF74CA31}" destId="{B05D50DC-78D6-4F56-AEA3-055BDBF2F654}" srcOrd="0" destOrd="0" presId="urn:microsoft.com/office/officeart/2005/8/layout/hierarchy5"/>
    <dgm:cxn modelId="{47DC10AB-4605-44CF-8559-1ED047B0A252}" type="presParOf" srcId="{1714008F-E3E6-4680-8CE3-8EBCAF74CA31}" destId="{15D938FC-6018-4A47-BB43-4F0CB2AC6C7B}" srcOrd="1" destOrd="0" presId="urn:microsoft.com/office/officeart/2005/8/layout/hierarchy5"/>
    <dgm:cxn modelId="{34F24A64-67A0-4128-B853-1426951A9B87}" type="presParOf" srcId="{3521EFE7-4B53-442F-B016-C4887EA9B412}" destId="{CBA33C40-7D35-428D-B355-9C362117C1FB}" srcOrd="3" destOrd="0" presId="urn:microsoft.com/office/officeart/2005/8/layout/hierarchy5"/>
    <dgm:cxn modelId="{8A7560B7-3C21-4204-B419-6CFD10D2AB78}" type="presParOf" srcId="{CBA33C40-7D35-428D-B355-9C362117C1FB}" destId="{E3917BED-64A8-40D3-9F92-C9E4ED0AEC08}" srcOrd="0" destOrd="0" presId="urn:microsoft.com/office/officeart/2005/8/layout/hierarchy5"/>
    <dgm:cxn modelId="{A9F7FB7B-C944-4745-B24F-3B3095FDC89C}" type="presParOf" srcId="{3521EFE7-4B53-442F-B016-C4887EA9B412}" destId="{0A1188C7-C0E7-4A36-93AB-14D782FEEE26}" srcOrd="4" destOrd="0" presId="urn:microsoft.com/office/officeart/2005/8/layout/hierarchy5"/>
    <dgm:cxn modelId="{1B492B18-877B-47E4-B19A-0CCBA973CFE9}" type="presParOf" srcId="{0A1188C7-C0E7-4A36-93AB-14D782FEEE26}" destId="{7EAE72B7-ED95-4C1D-8FD4-D4DAACAB5248}" srcOrd="0" destOrd="0" presId="urn:microsoft.com/office/officeart/2005/8/layout/hierarchy5"/>
    <dgm:cxn modelId="{D5FEEABC-050A-459D-947A-1B1B13E7DC7A}" type="presParOf" srcId="{0A1188C7-C0E7-4A36-93AB-14D782FEEE26}" destId="{67DE7B28-5447-4ABF-8584-3ADA712A6A98}" srcOrd="1" destOrd="0" presId="urn:microsoft.com/office/officeart/2005/8/layout/hierarchy5"/>
    <dgm:cxn modelId="{525149F6-516D-4614-8DA5-053C9971D5D9}" type="presParOf" srcId="{3521EFE7-4B53-442F-B016-C4887EA9B412}" destId="{18463459-9A41-4A0D-89E1-F2C790FF5C32}" srcOrd="5" destOrd="0" presId="urn:microsoft.com/office/officeart/2005/8/layout/hierarchy5"/>
    <dgm:cxn modelId="{863B6E3D-431E-4D5B-B354-BB3F71F2FD70}" type="presParOf" srcId="{18463459-9A41-4A0D-89E1-F2C790FF5C32}" destId="{5541AC02-D51E-494D-9424-BA64161EFE71}" srcOrd="0" destOrd="0" presId="urn:microsoft.com/office/officeart/2005/8/layout/hierarchy5"/>
    <dgm:cxn modelId="{DA32FF7F-490D-4556-9EAB-B29E5B37E211}" type="presParOf" srcId="{3521EFE7-4B53-442F-B016-C4887EA9B412}" destId="{6C889DD1-D96D-4976-A172-26EBD5E9E02F}" srcOrd="6" destOrd="0" presId="urn:microsoft.com/office/officeart/2005/8/layout/hierarchy5"/>
    <dgm:cxn modelId="{361943A6-F758-4C46-A0B5-F60053742097}" type="presParOf" srcId="{6C889DD1-D96D-4976-A172-26EBD5E9E02F}" destId="{B322DBF5-30DA-4EBC-8E3E-D38C8AFB180B}" srcOrd="0" destOrd="0" presId="urn:microsoft.com/office/officeart/2005/8/layout/hierarchy5"/>
    <dgm:cxn modelId="{68217569-0221-4E97-AB02-5919F73453D1}" type="presParOf" srcId="{6C889DD1-D96D-4976-A172-26EBD5E9E02F}" destId="{23578F6D-2E21-4D91-A892-D27367FBABB0}"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22DBF5-30DA-4EBC-8E3E-D38C8AFB180B}">
      <dsp:nvSpPr>
        <dsp:cNvPr id="0" name=""/>
        <dsp:cNvSpPr/>
      </dsp:nvSpPr>
      <dsp:spPr>
        <a:xfrm>
          <a:off x="5203585" y="0"/>
          <a:ext cx="1483983" cy="42781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baseline="0" dirty="0">
              <a:solidFill>
                <a:srgbClr val="7030A0"/>
              </a:solidFill>
            </a:rPr>
            <a:t>Independent Replication &amp; Key Feature Testing</a:t>
          </a:r>
        </a:p>
      </dsp:txBody>
      <dsp:txXfrm>
        <a:off x="5203585" y="0"/>
        <a:ext cx="1483983" cy="1283445"/>
      </dsp:txXfrm>
    </dsp:sp>
    <dsp:sp modelId="{7EAE72B7-ED95-4C1D-8FD4-D4DAACAB5248}">
      <dsp:nvSpPr>
        <dsp:cNvPr id="0" name=""/>
        <dsp:cNvSpPr/>
      </dsp:nvSpPr>
      <dsp:spPr>
        <a:xfrm>
          <a:off x="3472270" y="0"/>
          <a:ext cx="1483983" cy="42781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baseline="0" dirty="0">
              <a:solidFill>
                <a:srgbClr val="7030A0"/>
              </a:solidFill>
            </a:rPr>
            <a:t>Model Refinement &amp; Finalization</a:t>
          </a:r>
        </a:p>
      </dsp:txBody>
      <dsp:txXfrm>
        <a:off x="3472270" y="0"/>
        <a:ext cx="1483983" cy="1283445"/>
      </dsp:txXfrm>
    </dsp:sp>
    <dsp:sp modelId="{B05D50DC-78D6-4F56-AEA3-055BDBF2F654}">
      <dsp:nvSpPr>
        <dsp:cNvPr id="0" name=""/>
        <dsp:cNvSpPr/>
      </dsp:nvSpPr>
      <dsp:spPr>
        <a:xfrm>
          <a:off x="1740956" y="0"/>
          <a:ext cx="1483983" cy="42781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baseline="0" dirty="0">
              <a:solidFill>
                <a:srgbClr val="7030A0"/>
              </a:solidFill>
            </a:rPr>
            <a:t>Machine- Learning POC and Model Type Selection (typically 4 types)</a:t>
          </a:r>
        </a:p>
      </dsp:txBody>
      <dsp:txXfrm>
        <a:off x="1740956" y="0"/>
        <a:ext cx="1483983" cy="1283445"/>
      </dsp:txXfrm>
    </dsp:sp>
    <dsp:sp modelId="{04276E09-0225-4311-A888-33DED6BF8085}">
      <dsp:nvSpPr>
        <dsp:cNvPr id="0" name=""/>
        <dsp:cNvSpPr/>
      </dsp:nvSpPr>
      <dsp:spPr>
        <a:xfrm>
          <a:off x="9641" y="0"/>
          <a:ext cx="1483983" cy="427815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b="0" kern="1200" baseline="0" dirty="0">
              <a:solidFill>
                <a:srgbClr val="7030A0"/>
              </a:solidFill>
            </a:rPr>
            <a:t>Hypothesis-Free Discovery, Correlation with Truth Standard (e.g. outcomes)</a:t>
          </a:r>
        </a:p>
      </dsp:txBody>
      <dsp:txXfrm>
        <a:off x="9641" y="0"/>
        <a:ext cx="1483983" cy="1283445"/>
      </dsp:txXfrm>
    </dsp:sp>
    <dsp:sp modelId="{187481F6-73AD-47E5-B990-ED262BECB06F}">
      <dsp:nvSpPr>
        <dsp:cNvPr id="0" name=""/>
        <dsp:cNvSpPr/>
      </dsp:nvSpPr>
      <dsp:spPr>
        <a:xfrm>
          <a:off x="133306" y="2741610"/>
          <a:ext cx="1236653" cy="6183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Run SOMAscan 5000 on well-adjudicated clinical samples in CAP/CLIA lab.</a:t>
          </a:r>
        </a:p>
      </dsp:txBody>
      <dsp:txXfrm>
        <a:off x="151416" y="2759720"/>
        <a:ext cx="1200433" cy="582106"/>
      </dsp:txXfrm>
    </dsp:sp>
    <dsp:sp modelId="{31204EFE-F228-4009-9C25-770835A57828}">
      <dsp:nvSpPr>
        <dsp:cNvPr id="0" name=""/>
        <dsp:cNvSpPr/>
      </dsp:nvSpPr>
      <dsp:spPr>
        <a:xfrm rot="18289469">
          <a:off x="1184186" y="2682227"/>
          <a:ext cx="866209" cy="26015"/>
        </a:xfrm>
        <a:custGeom>
          <a:avLst/>
          <a:gdLst/>
          <a:ahLst/>
          <a:cxnLst/>
          <a:rect l="0" t="0" r="0" b="0"/>
          <a:pathLst>
            <a:path>
              <a:moveTo>
                <a:pt x="0" y="13007"/>
              </a:moveTo>
              <a:lnTo>
                <a:pt x="866209" y="1300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595635" y="2673580"/>
        <a:ext cx="43310" cy="43310"/>
      </dsp:txXfrm>
    </dsp:sp>
    <dsp:sp modelId="{9114476A-70EB-417B-AD73-BC5C86933691}">
      <dsp:nvSpPr>
        <dsp:cNvPr id="0" name=""/>
        <dsp:cNvSpPr/>
      </dsp:nvSpPr>
      <dsp:spPr>
        <a:xfrm>
          <a:off x="1864621" y="2030534"/>
          <a:ext cx="1236653" cy="6183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Example 1: Model exceeds predefined performance standards</a:t>
          </a:r>
        </a:p>
      </dsp:txBody>
      <dsp:txXfrm>
        <a:off x="1882731" y="2048644"/>
        <a:ext cx="1200433" cy="582106"/>
      </dsp:txXfrm>
    </dsp:sp>
    <dsp:sp modelId="{6E3F1364-A16E-4BF5-8BF7-DAAAFFF31480}">
      <dsp:nvSpPr>
        <dsp:cNvPr id="0" name=""/>
        <dsp:cNvSpPr/>
      </dsp:nvSpPr>
      <dsp:spPr>
        <a:xfrm rot="19457599">
          <a:off x="3044016" y="2148921"/>
          <a:ext cx="609177" cy="26015"/>
        </a:xfrm>
        <a:custGeom>
          <a:avLst/>
          <a:gdLst/>
          <a:ahLst/>
          <a:cxnLst/>
          <a:rect l="0" t="0" r="0" b="0"/>
          <a:pathLst>
            <a:path>
              <a:moveTo>
                <a:pt x="0" y="13007"/>
              </a:moveTo>
              <a:lnTo>
                <a:pt x="609177" y="130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33376" y="2146699"/>
        <a:ext cx="30458" cy="30458"/>
      </dsp:txXfrm>
    </dsp:sp>
    <dsp:sp modelId="{9EA73492-6A50-4EFC-B5D8-A7E96878971F}">
      <dsp:nvSpPr>
        <dsp:cNvPr id="0" name=""/>
        <dsp:cNvSpPr/>
      </dsp:nvSpPr>
      <dsp:spPr>
        <a:xfrm>
          <a:off x="3595936" y="1674996"/>
          <a:ext cx="1236653" cy="6183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Test model on blinded hold-out sets not used for training</a:t>
          </a:r>
        </a:p>
      </dsp:txBody>
      <dsp:txXfrm>
        <a:off x="3614046" y="1693106"/>
        <a:ext cx="1200433" cy="582106"/>
      </dsp:txXfrm>
    </dsp:sp>
    <dsp:sp modelId="{FB307711-FB19-46D6-B797-B20D8FB671C2}">
      <dsp:nvSpPr>
        <dsp:cNvPr id="0" name=""/>
        <dsp:cNvSpPr/>
      </dsp:nvSpPr>
      <dsp:spPr>
        <a:xfrm rot="2142401">
          <a:off x="3044016" y="2504459"/>
          <a:ext cx="609177" cy="26015"/>
        </a:xfrm>
        <a:custGeom>
          <a:avLst/>
          <a:gdLst/>
          <a:ahLst/>
          <a:cxnLst/>
          <a:rect l="0" t="0" r="0" b="0"/>
          <a:pathLst>
            <a:path>
              <a:moveTo>
                <a:pt x="0" y="13007"/>
              </a:moveTo>
              <a:lnTo>
                <a:pt x="609177" y="130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33376" y="2502237"/>
        <a:ext cx="30458" cy="30458"/>
      </dsp:txXfrm>
    </dsp:sp>
    <dsp:sp modelId="{41B559CD-9FDE-49E5-A0F5-AE373792AED7}">
      <dsp:nvSpPr>
        <dsp:cNvPr id="0" name=""/>
        <dsp:cNvSpPr/>
      </dsp:nvSpPr>
      <dsp:spPr>
        <a:xfrm>
          <a:off x="3595936" y="2386072"/>
          <a:ext cx="1236653" cy="6183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Model refinement, final feature selection and finalization</a:t>
          </a:r>
        </a:p>
      </dsp:txBody>
      <dsp:txXfrm>
        <a:off x="3614046" y="2404182"/>
        <a:ext cx="1200433" cy="582106"/>
      </dsp:txXfrm>
    </dsp:sp>
    <dsp:sp modelId="{0A838439-FBF1-4ED9-ADB0-646AAC079EE7}">
      <dsp:nvSpPr>
        <dsp:cNvPr id="0" name=""/>
        <dsp:cNvSpPr/>
      </dsp:nvSpPr>
      <dsp:spPr>
        <a:xfrm rot="17692822">
          <a:off x="4492052" y="2148921"/>
          <a:ext cx="1175735" cy="26015"/>
        </a:xfrm>
        <a:custGeom>
          <a:avLst/>
          <a:gdLst/>
          <a:ahLst/>
          <a:cxnLst/>
          <a:rect l="0" t="0" r="0" b="0"/>
          <a:pathLst>
            <a:path>
              <a:moveTo>
                <a:pt x="0" y="13007"/>
              </a:moveTo>
              <a:lnTo>
                <a:pt x="1175735" y="130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50526" y="2132535"/>
        <a:ext cx="58786" cy="58786"/>
      </dsp:txXfrm>
    </dsp:sp>
    <dsp:sp modelId="{877958A6-DDB4-4528-B140-1CB092FC9944}">
      <dsp:nvSpPr>
        <dsp:cNvPr id="0" name=""/>
        <dsp:cNvSpPr/>
      </dsp:nvSpPr>
      <dsp:spPr>
        <a:xfrm>
          <a:off x="5327250" y="1319458"/>
          <a:ext cx="1236653" cy="6183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Replication study 1</a:t>
          </a:r>
        </a:p>
      </dsp:txBody>
      <dsp:txXfrm>
        <a:off x="5345360" y="1337568"/>
        <a:ext cx="1200433" cy="582106"/>
      </dsp:txXfrm>
    </dsp:sp>
    <dsp:sp modelId="{B59AD927-3674-4A66-8D0C-299D3DA4D52B}">
      <dsp:nvSpPr>
        <dsp:cNvPr id="0" name=""/>
        <dsp:cNvSpPr/>
      </dsp:nvSpPr>
      <dsp:spPr>
        <a:xfrm rot="19457599">
          <a:off x="4775331" y="2504459"/>
          <a:ext cx="609177" cy="26015"/>
        </a:xfrm>
        <a:custGeom>
          <a:avLst/>
          <a:gdLst/>
          <a:ahLst/>
          <a:cxnLst/>
          <a:rect l="0" t="0" r="0" b="0"/>
          <a:pathLst>
            <a:path>
              <a:moveTo>
                <a:pt x="0" y="13007"/>
              </a:moveTo>
              <a:lnTo>
                <a:pt x="609177" y="130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64690" y="2502237"/>
        <a:ext cx="30458" cy="30458"/>
      </dsp:txXfrm>
    </dsp:sp>
    <dsp:sp modelId="{A05B5B21-2343-4575-8DDF-DF4E9AF33D92}">
      <dsp:nvSpPr>
        <dsp:cNvPr id="0" name=""/>
        <dsp:cNvSpPr/>
      </dsp:nvSpPr>
      <dsp:spPr>
        <a:xfrm>
          <a:off x="5327250" y="2030534"/>
          <a:ext cx="1236653" cy="6183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Replication study n</a:t>
          </a:r>
        </a:p>
      </dsp:txBody>
      <dsp:txXfrm>
        <a:off x="5345360" y="2048644"/>
        <a:ext cx="1200433" cy="582106"/>
      </dsp:txXfrm>
    </dsp:sp>
    <dsp:sp modelId="{087329A7-88E5-4BB3-9471-6865559ED880}">
      <dsp:nvSpPr>
        <dsp:cNvPr id="0" name=""/>
        <dsp:cNvSpPr/>
      </dsp:nvSpPr>
      <dsp:spPr>
        <a:xfrm rot="2142401">
          <a:off x="4775331" y="2859996"/>
          <a:ext cx="609177" cy="26015"/>
        </a:xfrm>
        <a:custGeom>
          <a:avLst/>
          <a:gdLst/>
          <a:ahLst/>
          <a:cxnLst/>
          <a:rect l="0" t="0" r="0" b="0"/>
          <a:pathLst>
            <a:path>
              <a:moveTo>
                <a:pt x="0" y="13007"/>
              </a:moveTo>
              <a:lnTo>
                <a:pt x="609177" y="130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64690" y="2857775"/>
        <a:ext cx="30458" cy="30458"/>
      </dsp:txXfrm>
    </dsp:sp>
    <dsp:sp modelId="{022CCE52-BA2B-4DBA-8B1E-713A9CA58ADF}">
      <dsp:nvSpPr>
        <dsp:cNvPr id="0" name=""/>
        <dsp:cNvSpPr/>
      </dsp:nvSpPr>
      <dsp:spPr>
        <a:xfrm>
          <a:off x="5327250" y="2741610"/>
          <a:ext cx="1236653" cy="6183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Robustness to geography or demographics</a:t>
          </a:r>
        </a:p>
      </dsp:txBody>
      <dsp:txXfrm>
        <a:off x="5345360" y="2759720"/>
        <a:ext cx="1200433" cy="582106"/>
      </dsp:txXfrm>
    </dsp:sp>
    <dsp:sp modelId="{E45CAC66-CE7A-4CA0-80B7-C683D33799C3}">
      <dsp:nvSpPr>
        <dsp:cNvPr id="0" name=""/>
        <dsp:cNvSpPr/>
      </dsp:nvSpPr>
      <dsp:spPr>
        <a:xfrm rot="3907178">
          <a:off x="4492052" y="3215534"/>
          <a:ext cx="1175735" cy="26015"/>
        </a:xfrm>
        <a:custGeom>
          <a:avLst/>
          <a:gdLst/>
          <a:ahLst/>
          <a:cxnLst/>
          <a:rect l="0" t="0" r="0" b="0"/>
          <a:pathLst>
            <a:path>
              <a:moveTo>
                <a:pt x="0" y="13007"/>
              </a:moveTo>
              <a:lnTo>
                <a:pt x="1175735" y="130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50526" y="3199149"/>
        <a:ext cx="58786" cy="58786"/>
      </dsp:txXfrm>
    </dsp:sp>
    <dsp:sp modelId="{20B816A7-315C-48A6-9980-9C797BD28075}">
      <dsp:nvSpPr>
        <dsp:cNvPr id="0" name=""/>
        <dsp:cNvSpPr/>
      </dsp:nvSpPr>
      <dsp:spPr>
        <a:xfrm>
          <a:off x="5327250" y="3452685"/>
          <a:ext cx="1236653" cy="6183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Sensitivity to change</a:t>
          </a:r>
        </a:p>
      </dsp:txBody>
      <dsp:txXfrm>
        <a:off x="5345360" y="3470795"/>
        <a:ext cx="1200433" cy="582106"/>
      </dsp:txXfrm>
    </dsp:sp>
    <dsp:sp modelId="{D13E5E9F-BFC4-4E2B-8FD6-D91E58901172}">
      <dsp:nvSpPr>
        <dsp:cNvPr id="0" name=""/>
        <dsp:cNvSpPr/>
      </dsp:nvSpPr>
      <dsp:spPr>
        <a:xfrm>
          <a:off x="1369960" y="3037765"/>
          <a:ext cx="494661" cy="26015"/>
        </a:xfrm>
        <a:custGeom>
          <a:avLst/>
          <a:gdLst/>
          <a:ahLst/>
          <a:cxnLst/>
          <a:rect l="0" t="0" r="0" b="0"/>
          <a:pathLst>
            <a:path>
              <a:moveTo>
                <a:pt x="0" y="13007"/>
              </a:moveTo>
              <a:lnTo>
                <a:pt x="494661" y="1300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04924" y="3038407"/>
        <a:ext cx="24733" cy="24733"/>
      </dsp:txXfrm>
    </dsp:sp>
    <dsp:sp modelId="{DFBF6827-2BA2-4FFE-A7C8-88941556E0D8}">
      <dsp:nvSpPr>
        <dsp:cNvPr id="0" name=""/>
        <dsp:cNvSpPr/>
      </dsp:nvSpPr>
      <dsp:spPr>
        <a:xfrm>
          <a:off x="1864621" y="2741610"/>
          <a:ext cx="1236653" cy="6183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Example 2: does not meet performance standard</a:t>
          </a:r>
        </a:p>
      </dsp:txBody>
      <dsp:txXfrm>
        <a:off x="1882731" y="2759720"/>
        <a:ext cx="1200433" cy="582106"/>
      </dsp:txXfrm>
    </dsp:sp>
    <dsp:sp modelId="{98DD94C3-630B-427A-A40D-51AAEED15C5C}">
      <dsp:nvSpPr>
        <dsp:cNvPr id="0" name=""/>
        <dsp:cNvSpPr/>
      </dsp:nvSpPr>
      <dsp:spPr>
        <a:xfrm rot="3310531">
          <a:off x="1184186" y="3393303"/>
          <a:ext cx="866209" cy="26015"/>
        </a:xfrm>
        <a:custGeom>
          <a:avLst/>
          <a:gdLst/>
          <a:ahLst/>
          <a:cxnLst/>
          <a:rect l="0" t="0" r="0" b="0"/>
          <a:pathLst>
            <a:path>
              <a:moveTo>
                <a:pt x="0" y="13007"/>
              </a:moveTo>
              <a:lnTo>
                <a:pt x="866209" y="1300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595635" y="3384656"/>
        <a:ext cx="43310" cy="43310"/>
      </dsp:txXfrm>
    </dsp:sp>
    <dsp:sp modelId="{08B90D29-AB47-4FC6-B6A3-776220409AF8}">
      <dsp:nvSpPr>
        <dsp:cNvPr id="0" name=""/>
        <dsp:cNvSpPr/>
      </dsp:nvSpPr>
      <dsp:spPr>
        <a:xfrm>
          <a:off x="1864621" y="3452685"/>
          <a:ext cx="1236653" cy="6183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Example 3: meets performance standard but inferior to #1</a:t>
          </a:r>
        </a:p>
      </dsp:txBody>
      <dsp:txXfrm>
        <a:off x="1882731" y="3470795"/>
        <a:ext cx="1200433" cy="58210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D302CD4-5566-7C40-9077-66BC304FAAC9}"/>
              </a:ext>
            </a:extLst>
          </p:cNvPr>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a:extLst>
              <a:ext uri="{FF2B5EF4-FFF2-40B4-BE49-F238E27FC236}">
                <a16:creationId xmlns:a16="http://schemas.microsoft.com/office/drawing/2014/main" id="{F9CA5171-49A1-E140-A09F-D4DA8440F6EE}"/>
              </a:ext>
            </a:extLst>
          </p:cNvPr>
          <p:cNvSpPr>
            <a:spLocks noGrp="1"/>
          </p:cNvSpPr>
          <p:nvPr>
            <p:ph type="dt" sz="quarter" idx="1"/>
          </p:nvPr>
        </p:nvSpPr>
        <p:spPr>
          <a:xfrm>
            <a:off x="4143587" y="0"/>
            <a:ext cx="3169920" cy="481727"/>
          </a:xfrm>
          <a:prstGeom prst="rect">
            <a:avLst/>
          </a:prstGeom>
        </p:spPr>
        <p:txBody>
          <a:bodyPr vert="horz" lIns="96661" tIns="48331" rIns="96661" bIns="48331" rtlCol="0"/>
          <a:lstStyle>
            <a:lvl1pPr algn="r">
              <a:defRPr sz="1300"/>
            </a:lvl1pPr>
          </a:lstStyle>
          <a:p>
            <a:fld id="{68CEB098-B6FE-234D-A6F7-C8ABBCF4765C}" type="datetimeFigureOut">
              <a:rPr lang="en-US" smtClean="0"/>
              <a:t>3/18/2019</a:t>
            </a:fld>
            <a:endParaRPr lang="en-US"/>
          </a:p>
        </p:txBody>
      </p:sp>
      <p:sp>
        <p:nvSpPr>
          <p:cNvPr id="4" name="Footer Placeholder 3">
            <a:extLst>
              <a:ext uri="{FF2B5EF4-FFF2-40B4-BE49-F238E27FC236}">
                <a16:creationId xmlns:a16="http://schemas.microsoft.com/office/drawing/2014/main" id="{1D73E2D0-3FDE-364F-80EB-5B8811475B6A}"/>
              </a:ext>
            </a:extLst>
          </p:cNvPr>
          <p:cNvSpPr>
            <a:spLocks noGrp="1"/>
          </p:cNvSpPr>
          <p:nvPr>
            <p:ph type="ftr" sz="quarter" idx="2"/>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a:extLst>
              <a:ext uri="{FF2B5EF4-FFF2-40B4-BE49-F238E27FC236}">
                <a16:creationId xmlns:a16="http://schemas.microsoft.com/office/drawing/2014/main" id="{4314807B-EFA3-BE42-A9FD-765C289B78BD}"/>
              </a:ext>
            </a:extLst>
          </p:cNvPr>
          <p:cNvSpPr>
            <a:spLocks noGrp="1"/>
          </p:cNvSpPr>
          <p:nvPr>
            <p:ph type="sldNum" sz="quarter" idx="3"/>
          </p:nvPr>
        </p:nvSpPr>
        <p:spPr>
          <a:xfrm>
            <a:off x="4143587" y="9119474"/>
            <a:ext cx="3169920" cy="481726"/>
          </a:xfrm>
          <a:prstGeom prst="rect">
            <a:avLst/>
          </a:prstGeom>
        </p:spPr>
        <p:txBody>
          <a:bodyPr vert="horz" lIns="96661" tIns="48331" rIns="96661" bIns="48331" rtlCol="0" anchor="b"/>
          <a:lstStyle>
            <a:lvl1pPr algn="r">
              <a:defRPr sz="1300"/>
            </a:lvl1pPr>
          </a:lstStyle>
          <a:p>
            <a:fld id="{C8141A64-85C0-EC40-9237-1F55085F3295}" type="slidenum">
              <a:rPr lang="en-US" smtClean="0"/>
              <a:t>‹#›</a:t>
            </a:fld>
            <a:endParaRPr lang="en-US"/>
          </a:p>
        </p:txBody>
      </p:sp>
    </p:spTree>
    <p:extLst>
      <p:ext uri="{BB962C8B-B14F-4D97-AF65-F5344CB8AC3E}">
        <p14:creationId xmlns:p14="http://schemas.microsoft.com/office/powerpoint/2010/main" val="2239596188"/>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jpg>
</file>

<file path=ppt/media/image11.jpeg>
</file>

<file path=ppt/media/image12.png>
</file>

<file path=ppt/media/image13.png>
</file>

<file path=ppt/media/image2.jp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9.png>
</file>

<file path=ppt/media/image40.png>
</file>

<file path=ppt/media/image41.pn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b="0" i="0" dirty="0">
                <a:latin typeface="Glacial Indifference Regular" charset="0"/>
              </a:defRPr>
            </a:lvl1pPr>
          </a:lstStyle>
          <a:p>
            <a:pPr>
              <a:defRPr/>
            </a:pPr>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b="0" i="0" smtClean="0">
                <a:latin typeface="Glacial Indifference Regular" charset="0"/>
              </a:defRPr>
            </a:lvl1pPr>
          </a:lstStyle>
          <a:p>
            <a:pPr>
              <a:defRPr/>
            </a:pPr>
            <a:fld id="{44D46B46-652E-6942-AA77-67E664D9D697}" type="datetimeFigureOut">
              <a:rPr lang="en-US"/>
              <a:pPr>
                <a:defRPr/>
              </a:pPr>
              <a:t>3/18/2019</a:t>
            </a:fld>
            <a:endParaRPr lang="en-US"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pPr lvl="0"/>
            <a:endParaRPr lang="en-US" noProof="0" dirty="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b="0" i="0" dirty="0">
                <a:latin typeface="Glacial Indifference Regular" charset="0"/>
              </a:defRPr>
            </a:lvl1pPr>
          </a:lstStyle>
          <a:p>
            <a:pPr>
              <a:defRPr/>
            </a:pPr>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b="0" i="0" smtClean="0">
                <a:latin typeface="Glacial Indifference Regular" charset="0"/>
              </a:defRPr>
            </a:lvl1pPr>
          </a:lstStyle>
          <a:p>
            <a:pPr>
              <a:defRPr/>
            </a:pPr>
            <a:fld id="{F5FCB593-CFCA-AE4E-ACCF-E8B2279A4BC0}" type="slidenum">
              <a:rPr lang="en-US"/>
              <a:pPr>
                <a:defRPr/>
              </a:pPr>
              <a:t>‹#›</a:t>
            </a:fld>
            <a:endParaRPr lang="en-US" dirty="0"/>
          </a:p>
        </p:txBody>
      </p:sp>
    </p:spTree>
    <p:extLst>
      <p:ext uri="{BB962C8B-B14F-4D97-AF65-F5344CB8AC3E}">
        <p14:creationId xmlns:p14="http://schemas.microsoft.com/office/powerpoint/2010/main" val="76920165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Glacial Indifference Regular" charset="0"/>
        <a:ea typeface="+mn-ea"/>
        <a:cs typeface="+mn-cs"/>
      </a:defRPr>
    </a:lvl1pPr>
    <a:lvl2pPr marL="457200" algn="l" rtl="0" eaLnBrk="0" fontAlgn="base" hangingPunct="0">
      <a:spcBef>
        <a:spcPct val="30000"/>
      </a:spcBef>
      <a:spcAft>
        <a:spcPct val="0"/>
      </a:spcAft>
      <a:defRPr sz="1200" kern="1200">
        <a:solidFill>
          <a:schemeClr val="tx1"/>
        </a:solidFill>
        <a:latin typeface="Glacial Indifference Regular" charset="0"/>
        <a:ea typeface="+mn-ea"/>
        <a:cs typeface="+mn-cs"/>
      </a:defRPr>
    </a:lvl2pPr>
    <a:lvl3pPr marL="914400" algn="l" rtl="0" eaLnBrk="0" fontAlgn="base" hangingPunct="0">
      <a:spcBef>
        <a:spcPct val="30000"/>
      </a:spcBef>
      <a:spcAft>
        <a:spcPct val="0"/>
      </a:spcAft>
      <a:defRPr sz="1200" kern="1200">
        <a:solidFill>
          <a:schemeClr val="tx1"/>
        </a:solidFill>
        <a:latin typeface="Glacial Indifference Regular" charset="0"/>
        <a:ea typeface="+mn-ea"/>
        <a:cs typeface="+mn-cs"/>
      </a:defRPr>
    </a:lvl3pPr>
    <a:lvl4pPr marL="1371600" algn="l" rtl="0" eaLnBrk="0" fontAlgn="base" hangingPunct="0">
      <a:spcBef>
        <a:spcPct val="30000"/>
      </a:spcBef>
      <a:spcAft>
        <a:spcPct val="0"/>
      </a:spcAft>
      <a:defRPr sz="1200" kern="1200">
        <a:solidFill>
          <a:schemeClr val="tx1"/>
        </a:solidFill>
        <a:latin typeface="Glacial Indifference Regular" charset="0"/>
        <a:ea typeface="+mn-ea"/>
        <a:cs typeface="+mn-cs"/>
      </a:defRPr>
    </a:lvl4pPr>
    <a:lvl5pPr marL="1828800" algn="l" rtl="0" eaLnBrk="0" fontAlgn="base" hangingPunct="0">
      <a:spcBef>
        <a:spcPct val="30000"/>
      </a:spcBef>
      <a:spcAft>
        <a:spcPct val="0"/>
      </a:spcAft>
      <a:defRPr sz="1200" kern="1200">
        <a:solidFill>
          <a:schemeClr val="tx1"/>
        </a:solidFill>
        <a:latin typeface="Glacial Indifference Regular"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77888" y="1260475"/>
            <a:ext cx="6048375" cy="3402013"/>
          </a:xfrm>
        </p:spPr>
      </p:sp>
      <p:sp>
        <p:nvSpPr>
          <p:cNvPr id="3" name="Notes Placeholder 2"/>
          <p:cNvSpPr>
            <a:spLocks noGrp="1"/>
          </p:cNvSpPr>
          <p:nvPr>
            <p:ph type="body" idx="1"/>
          </p:nvPr>
        </p:nvSpPr>
        <p:spPr/>
        <p:txBody>
          <a:bodyPr/>
          <a:lstStyle/>
          <a:p>
            <a:r>
              <a:rPr lang="en-US" dirty="0"/>
              <a:t>Translating complex biological language </a:t>
            </a:r>
          </a:p>
        </p:txBody>
      </p:sp>
      <p:sp>
        <p:nvSpPr>
          <p:cNvPr id="4" name="Slide Number Placeholder 3"/>
          <p:cNvSpPr>
            <a:spLocks noGrp="1"/>
          </p:cNvSpPr>
          <p:nvPr>
            <p:ph type="sldNum" sz="quarter" idx="5"/>
          </p:nvPr>
        </p:nvSpPr>
        <p:spPr/>
        <p:txBody>
          <a:bodyPr/>
          <a:lstStyle/>
          <a:p>
            <a:pPr>
              <a:defRPr/>
            </a:pPr>
            <a:fld id="{F5FCB593-CFCA-AE4E-ACCF-E8B2279A4BC0}" type="slidenum">
              <a:rPr lang="en-US" smtClean="0"/>
              <a:pPr>
                <a:defRPr/>
              </a:pPr>
              <a:t>2</a:t>
            </a:fld>
            <a:endParaRPr lang="en-US" dirty="0"/>
          </a:p>
        </p:txBody>
      </p:sp>
    </p:spTree>
    <p:extLst>
      <p:ext uri="{BB962C8B-B14F-4D97-AF65-F5344CB8AC3E}">
        <p14:creationId xmlns:p14="http://schemas.microsoft.com/office/powerpoint/2010/main" val="40888178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77888" y="1260475"/>
            <a:ext cx="6048375" cy="34020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F5FCB593-CFCA-AE4E-ACCF-E8B2279A4BC0}" type="slidenum">
              <a:rPr lang="en-US" smtClean="0"/>
              <a:pPr>
                <a:defRPr/>
              </a:pPr>
              <a:t>4</a:t>
            </a:fld>
            <a:endParaRPr lang="en-US" dirty="0"/>
          </a:p>
        </p:txBody>
      </p:sp>
    </p:spTree>
    <p:extLst>
      <p:ext uri="{BB962C8B-B14F-4D97-AF65-F5344CB8AC3E}">
        <p14:creationId xmlns:p14="http://schemas.microsoft.com/office/powerpoint/2010/main" val="4269306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77888" y="1260475"/>
            <a:ext cx="6048375" cy="3402013"/>
          </a:xfrm>
        </p:spPr>
      </p:sp>
      <p:sp>
        <p:nvSpPr>
          <p:cNvPr id="3" name="Notes Placeholder 2"/>
          <p:cNvSpPr>
            <a:spLocks noGrp="1"/>
          </p:cNvSpPr>
          <p:nvPr>
            <p:ph type="body" idx="1"/>
          </p:nvPr>
        </p:nvSpPr>
        <p:spPr/>
        <p:txBody>
          <a:bodyPr/>
          <a:lstStyle/>
          <a:p>
            <a:r>
              <a:rPr lang="en-US" dirty="0"/>
              <a:t>Three main points:</a:t>
            </a:r>
          </a:p>
          <a:p>
            <a:endParaRPr lang="en-US" dirty="0"/>
          </a:p>
          <a:p>
            <a:r>
              <a:rPr lang="en-US" dirty="0"/>
              <a:t>Proteins are the structural and functional molecules of life as it is lived in real time</a:t>
            </a:r>
          </a:p>
          <a:p>
            <a:endParaRPr lang="en-US" dirty="0"/>
          </a:p>
          <a:p>
            <a:r>
              <a:rPr lang="en-US" dirty="0"/>
              <a:t>SomaLogic is the clear leader in both measuring and in translating protein changes into meaningful health insights</a:t>
            </a:r>
          </a:p>
          <a:p>
            <a:endParaRPr lang="en-US" dirty="0"/>
          </a:p>
          <a:p>
            <a:r>
              <a:rPr lang="en-US" dirty="0"/>
              <a:t>Our goal is to leverage our technology and rapidly growing knowledge into the leader in health information</a:t>
            </a:r>
          </a:p>
        </p:txBody>
      </p:sp>
      <p:sp>
        <p:nvSpPr>
          <p:cNvPr id="4" name="Slide Number Placeholder 3"/>
          <p:cNvSpPr>
            <a:spLocks noGrp="1"/>
          </p:cNvSpPr>
          <p:nvPr>
            <p:ph type="sldNum" sz="quarter" idx="5"/>
          </p:nvPr>
        </p:nvSpPr>
        <p:spPr/>
        <p:txBody>
          <a:bodyPr/>
          <a:lstStyle/>
          <a:p>
            <a:pPr>
              <a:defRPr/>
            </a:pPr>
            <a:fld id="{F5FCB593-CFCA-AE4E-ACCF-E8B2279A4BC0}" type="slidenum">
              <a:rPr lang="en-US" smtClean="0"/>
              <a:pPr>
                <a:defRPr/>
              </a:pPr>
              <a:t>5</a:t>
            </a:fld>
            <a:endParaRPr lang="en-US" dirty="0"/>
          </a:p>
        </p:txBody>
      </p:sp>
    </p:spTree>
    <p:extLst>
      <p:ext uri="{BB962C8B-B14F-4D97-AF65-F5344CB8AC3E}">
        <p14:creationId xmlns:p14="http://schemas.microsoft.com/office/powerpoint/2010/main" val="362228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77888" y="1260475"/>
            <a:ext cx="6048375" cy="3402013"/>
          </a:xfrm>
        </p:spPr>
      </p:sp>
      <p:sp>
        <p:nvSpPr>
          <p:cNvPr id="3" name="Notes Placeholder 2"/>
          <p:cNvSpPr>
            <a:spLocks noGrp="1"/>
          </p:cNvSpPr>
          <p:nvPr>
            <p:ph type="body" idx="1"/>
          </p:nvPr>
        </p:nvSpPr>
        <p:spPr/>
        <p:txBody>
          <a:bodyPr/>
          <a:lstStyle/>
          <a:p>
            <a:r>
              <a:rPr lang="en-US" dirty="0"/>
              <a:t>Precision comes about through increasingly finer measures of the individual across thousands of molecules</a:t>
            </a:r>
          </a:p>
          <a:p>
            <a:endParaRPr lang="en-US" dirty="0"/>
          </a:p>
          <a:p>
            <a:r>
              <a:rPr lang="en-US" dirty="0"/>
              <a:t>The movement towards precision medicine began with DNA (genomics) for historical and technological reasons, now a 100B market. But DNA is fairly static, generally the same in most cells of your body throughout life. Has not provided as much useful clinical information as hoped (though much biological information)</a:t>
            </a:r>
          </a:p>
          <a:p>
            <a:endParaRPr lang="en-US" dirty="0"/>
          </a:p>
          <a:p>
            <a:r>
              <a:rPr lang="en-US" dirty="0"/>
              <a:t>Companies are brining their DNA technologies to bear on RNA measurements, which are more dynamic and specialized in cells and tissues, and potentially closer to clinical use. However, RNA expression is not highly correlated with the actual protein expression, and usually does not give a systemic view of health.</a:t>
            </a:r>
          </a:p>
          <a:p>
            <a:endParaRPr lang="en-US" dirty="0"/>
          </a:p>
          <a:p>
            <a:r>
              <a:rPr lang="en-US" dirty="0"/>
              <a:t>Proteins, as the primary functional and structure molecules of biology, are also the molecules underneath health and disease processes, often changing well before symptoms appear. They reveal health status in the moment, in real time. They also reflect past health, and foretell future health trajectory. The ability to measure thousands of proteins regularly and reproducibly would transform medicine and healthcare</a:t>
            </a:r>
          </a:p>
        </p:txBody>
      </p:sp>
      <p:sp>
        <p:nvSpPr>
          <p:cNvPr id="4" name="Slide Number Placeholder 3"/>
          <p:cNvSpPr>
            <a:spLocks noGrp="1"/>
          </p:cNvSpPr>
          <p:nvPr>
            <p:ph type="sldNum" sz="quarter" idx="5"/>
          </p:nvPr>
        </p:nvSpPr>
        <p:spPr/>
        <p:txBody>
          <a:bodyPr/>
          <a:lstStyle/>
          <a:p>
            <a:pPr>
              <a:defRPr/>
            </a:pPr>
            <a:fld id="{F5FCB593-CFCA-AE4E-ACCF-E8B2279A4BC0}" type="slidenum">
              <a:rPr lang="en-US" smtClean="0"/>
              <a:pPr>
                <a:defRPr/>
              </a:pPr>
              <a:t>6</a:t>
            </a:fld>
            <a:endParaRPr lang="en-US" dirty="0"/>
          </a:p>
        </p:txBody>
      </p:sp>
    </p:spTree>
    <p:extLst>
      <p:ext uri="{BB962C8B-B14F-4D97-AF65-F5344CB8AC3E}">
        <p14:creationId xmlns:p14="http://schemas.microsoft.com/office/powerpoint/2010/main" val="31617775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612">
              <a:defRPr/>
            </a:pPr>
            <a:r>
              <a:rPr lang="en-US" sz="1300" dirty="0"/>
              <a:t>Liz will present</a:t>
            </a:r>
          </a:p>
        </p:txBody>
      </p:sp>
      <p:sp>
        <p:nvSpPr>
          <p:cNvPr id="4" name="Slide Number Placeholder 3"/>
          <p:cNvSpPr>
            <a:spLocks noGrp="1"/>
          </p:cNvSpPr>
          <p:nvPr>
            <p:ph type="sldNum" sz="quarter" idx="10"/>
          </p:nvPr>
        </p:nvSpPr>
        <p:spPr/>
        <p:txBody>
          <a:bodyPr/>
          <a:lstStyle/>
          <a:p>
            <a:pPr>
              <a:defRPr/>
            </a:pPr>
            <a:fld id="{554614C9-85C0-314F-8DD1-35966BE41D61}" type="slidenum">
              <a:rPr lang="en-US" smtClean="0"/>
              <a:pPr>
                <a:defRPr/>
              </a:pPr>
              <a:t>7</a:t>
            </a:fld>
            <a:endParaRPr lang="en-US" dirty="0"/>
          </a:p>
        </p:txBody>
      </p:sp>
    </p:spTree>
    <p:extLst>
      <p:ext uri="{BB962C8B-B14F-4D97-AF65-F5344CB8AC3E}">
        <p14:creationId xmlns:p14="http://schemas.microsoft.com/office/powerpoint/2010/main" val="3530655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612">
              <a:defRPr/>
            </a:pPr>
            <a:r>
              <a:rPr lang="en-US" sz="1300" dirty="0"/>
              <a:t>Liz will present</a:t>
            </a:r>
          </a:p>
          <a:p>
            <a:r>
              <a:rPr lang="en-US" dirty="0"/>
              <a:t>Voiceover: this not an exhaustive list, these are examples of some of the things we’re evaluating right now</a:t>
            </a:r>
          </a:p>
        </p:txBody>
      </p:sp>
      <p:sp>
        <p:nvSpPr>
          <p:cNvPr id="4" name="Slide Number Placeholder 3"/>
          <p:cNvSpPr>
            <a:spLocks noGrp="1"/>
          </p:cNvSpPr>
          <p:nvPr>
            <p:ph type="sldNum" sz="quarter" idx="10"/>
          </p:nvPr>
        </p:nvSpPr>
        <p:spPr/>
        <p:txBody>
          <a:bodyPr/>
          <a:lstStyle/>
          <a:p>
            <a:pPr>
              <a:defRPr/>
            </a:pPr>
            <a:fld id="{554614C9-85C0-314F-8DD1-35966BE41D61}" type="slidenum">
              <a:rPr lang="en-US" smtClean="0"/>
              <a:pPr>
                <a:defRPr/>
              </a:pPr>
              <a:t>8</a:t>
            </a:fld>
            <a:endParaRPr lang="en-US" dirty="0"/>
          </a:p>
        </p:txBody>
      </p:sp>
    </p:spTree>
    <p:extLst>
      <p:ext uri="{BB962C8B-B14F-4D97-AF65-F5344CB8AC3E}">
        <p14:creationId xmlns:p14="http://schemas.microsoft.com/office/powerpoint/2010/main" val="9921050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612">
              <a:defRPr/>
            </a:pPr>
            <a:r>
              <a:rPr lang="en-US" sz="1300" dirty="0"/>
              <a:t>Liz will present</a:t>
            </a:r>
          </a:p>
          <a:p>
            <a:endParaRPr lang="en-US" dirty="0"/>
          </a:p>
        </p:txBody>
      </p:sp>
      <p:sp>
        <p:nvSpPr>
          <p:cNvPr id="4" name="Slide Number Placeholder 3"/>
          <p:cNvSpPr>
            <a:spLocks noGrp="1"/>
          </p:cNvSpPr>
          <p:nvPr>
            <p:ph type="sldNum" sz="quarter" idx="10"/>
          </p:nvPr>
        </p:nvSpPr>
        <p:spPr/>
        <p:txBody>
          <a:bodyPr/>
          <a:lstStyle/>
          <a:p>
            <a:pPr>
              <a:defRPr/>
            </a:pPr>
            <a:fld id="{554614C9-85C0-314F-8DD1-35966BE41D61}" type="slidenum">
              <a:rPr lang="en-US" smtClean="0"/>
              <a:pPr>
                <a:defRPr/>
              </a:pPr>
              <a:t>9</a:t>
            </a:fld>
            <a:endParaRPr lang="en-US" dirty="0"/>
          </a:p>
        </p:txBody>
      </p:sp>
    </p:spTree>
    <p:extLst>
      <p:ext uri="{BB962C8B-B14F-4D97-AF65-F5344CB8AC3E}">
        <p14:creationId xmlns:p14="http://schemas.microsoft.com/office/powerpoint/2010/main" val="15664890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Liz will present</a:t>
            </a:r>
          </a:p>
          <a:p>
            <a:r>
              <a:rPr lang="en-US" dirty="0"/>
              <a:t>Focus of slide is that we have a variety of health / sickness related insights, as well as lifestyle / behavioral insights, and they can be used to address many different clinical scenarios. I’ll talk through the first clinical scenario and then open up the discussion for dialogue </a:t>
            </a:r>
          </a:p>
        </p:txBody>
      </p:sp>
      <p:sp>
        <p:nvSpPr>
          <p:cNvPr id="4" name="Slide Number Placeholder 3"/>
          <p:cNvSpPr>
            <a:spLocks noGrp="1"/>
          </p:cNvSpPr>
          <p:nvPr>
            <p:ph type="sldNum" sz="quarter" idx="10"/>
          </p:nvPr>
        </p:nvSpPr>
        <p:spPr/>
        <p:txBody>
          <a:bodyPr/>
          <a:lstStyle/>
          <a:p>
            <a:pPr>
              <a:defRPr/>
            </a:pPr>
            <a:fld id="{554614C9-85C0-314F-8DD1-35966BE41D61}" type="slidenum">
              <a:rPr lang="en-US" smtClean="0"/>
              <a:pPr>
                <a:defRPr/>
              </a:pPr>
              <a:t>10</a:t>
            </a:fld>
            <a:endParaRPr lang="en-US" dirty="0"/>
          </a:p>
        </p:txBody>
      </p:sp>
    </p:spTree>
    <p:extLst>
      <p:ext uri="{BB962C8B-B14F-4D97-AF65-F5344CB8AC3E}">
        <p14:creationId xmlns:p14="http://schemas.microsoft.com/office/powerpoint/2010/main" val="8060691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Rosalynn will present</a:t>
            </a:r>
          </a:p>
          <a:p>
            <a:r>
              <a:rPr lang="en-US" dirty="0"/>
              <a:t>Focus of slide is that we have a health system partner (Leeds) which wanted to address a specific problem (pre-DM), so we created a tailored report, in partnership with them, for their purposes</a:t>
            </a:r>
          </a:p>
        </p:txBody>
      </p:sp>
      <p:sp>
        <p:nvSpPr>
          <p:cNvPr id="4" name="Slide Number Placeholder 3"/>
          <p:cNvSpPr>
            <a:spLocks noGrp="1"/>
          </p:cNvSpPr>
          <p:nvPr>
            <p:ph type="sldNum" sz="quarter" idx="10"/>
          </p:nvPr>
        </p:nvSpPr>
        <p:spPr/>
        <p:txBody>
          <a:bodyPr/>
          <a:lstStyle/>
          <a:p>
            <a:pPr>
              <a:defRPr/>
            </a:pPr>
            <a:fld id="{554614C9-85C0-314F-8DD1-35966BE41D61}" type="slidenum">
              <a:rPr lang="en-US" smtClean="0"/>
              <a:pPr>
                <a:defRPr/>
              </a:pPr>
              <a:t>11</a:t>
            </a:fld>
            <a:endParaRPr lang="en-US" dirty="0"/>
          </a:p>
        </p:txBody>
      </p:sp>
    </p:spTree>
    <p:extLst>
      <p:ext uri="{BB962C8B-B14F-4D97-AF65-F5344CB8AC3E}">
        <p14:creationId xmlns:p14="http://schemas.microsoft.com/office/powerpoint/2010/main" val="6482177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Picture Placeholder 13">
            <a:extLst>
              <a:ext uri="{FF2B5EF4-FFF2-40B4-BE49-F238E27FC236}">
                <a16:creationId xmlns:a16="http://schemas.microsoft.com/office/drawing/2014/main" id="{CB833DA8-E2D3-084C-8023-BEACA4BF8B49}"/>
              </a:ext>
            </a:extLst>
          </p:cNvPr>
          <p:cNvSpPr>
            <a:spLocks noGrp="1"/>
          </p:cNvSpPr>
          <p:nvPr>
            <p:ph type="pic" sz="quarter" idx="13"/>
          </p:nvPr>
        </p:nvSpPr>
        <p:spPr bwMode="auto">
          <a:xfrm>
            <a:off x="6678612" y="-22350"/>
            <a:ext cx="5741988" cy="6880349"/>
          </a:xfrm>
          <a:custGeom>
            <a:avLst/>
            <a:gdLst>
              <a:gd name="connsiteX0" fmla="*/ 0 w 5856288"/>
              <a:gd name="connsiteY0" fmla="*/ 0 h 6858000"/>
              <a:gd name="connsiteX1" fmla="*/ 2928144 w 5856288"/>
              <a:gd name="connsiteY1" fmla="*/ 0 h 6858000"/>
              <a:gd name="connsiteX2" fmla="*/ 2928144 w 5856288"/>
              <a:gd name="connsiteY2" fmla="*/ 2609029 h 6858000"/>
              <a:gd name="connsiteX3" fmla="*/ 5856288 w 5856288"/>
              <a:gd name="connsiteY3" fmla="*/ 2609029 h 6858000"/>
              <a:gd name="connsiteX4" fmla="*/ 5856288 w 5856288"/>
              <a:gd name="connsiteY4" fmla="*/ 6858000 h 6858000"/>
              <a:gd name="connsiteX5" fmla="*/ 0 w 5856288"/>
              <a:gd name="connsiteY5" fmla="*/ 6858000 h 6858000"/>
              <a:gd name="connsiteX6" fmla="*/ 0 w 5856288"/>
              <a:gd name="connsiteY6" fmla="*/ 0 h 6858000"/>
              <a:gd name="connsiteX0" fmla="*/ 2133600 w 5856288"/>
              <a:gd name="connsiteY0" fmla="*/ 2679700 h 6858000"/>
              <a:gd name="connsiteX1" fmla="*/ 2928144 w 5856288"/>
              <a:gd name="connsiteY1" fmla="*/ 0 h 6858000"/>
              <a:gd name="connsiteX2" fmla="*/ 2928144 w 5856288"/>
              <a:gd name="connsiteY2" fmla="*/ 2609029 h 6858000"/>
              <a:gd name="connsiteX3" fmla="*/ 5856288 w 5856288"/>
              <a:gd name="connsiteY3" fmla="*/ 2609029 h 6858000"/>
              <a:gd name="connsiteX4" fmla="*/ 5856288 w 5856288"/>
              <a:gd name="connsiteY4" fmla="*/ 6858000 h 6858000"/>
              <a:gd name="connsiteX5" fmla="*/ 0 w 5856288"/>
              <a:gd name="connsiteY5" fmla="*/ 6858000 h 6858000"/>
              <a:gd name="connsiteX6" fmla="*/ 2133600 w 5856288"/>
              <a:gd name="connsiteY6" fmla="*/ 2679700 h 6858000"/>
              <a:gd name="connsiteX0" fmla="*/ 2133600 w 5856288"/>
              <a:gd name="connsiteY0" fmla="*/ 2686871 h 6865171"/>
              <a:gd name="connsiteX1" fmla="*/ 2928144 w 5856288"/>
              <a:gd name="connsiteY1" fmla="*/ 7171 h 6865171"/>
              <a:gd name="connsiteX2" fmla="*/ 4426744 w 5856288"/>
              <a:gd name="connsiteY2" fmla="*/ 0 h 6865171"/>
              <a:gd name="connsiteX3" fmla="*/ 5856288 w 5856288"/>
              <a:gd name="connsiteY3" fmla="*/ 2616200 h 6865171"/>
              <a:gd name="connsiteX4" fmla="*/ 5856288 w 5856288"/>
              <a:gd name="connsiteY4" fmla="*/ 6865171 h 6865171"/>
              <a:gd name="connsiteX5" fmla="*/ 0 w 5856288"/>
              <a:gd name="connsiteY5" fmla="*/ 6865171 h 6865171"/>
              <a:gd name="connsiteX6" fmla="*/ 2133600 w 5856288"/>
              <a:gd name="connsiteY6" fmla="*/ 2686871 h 6865171"/>
              <a:gd name="connsiteX0" fmla="*/ 2133600 w 5856288"/>
              <a:gd name="connsiteY0" fmla="*/ 2686871 h 6865171"/>
              <a:gd name="connsiteX1" fmla="*/ 845344 w 5856288"/>
              <a:gd name="connsiteY1" fmla="*/ 7171 h 6865171"/>
              <a:gd name="connsiteX2" fmla="*/ 4426744 w 5856288"/>
              <a:gd name="connsiteY2" fmla="*/ 0 h 6865171"/>
              <a:gd name="connsiteX3" fmla="*/ 5856288 w 5856288"/>
              <a:gd name="connsiteY3" fmla="*/ 2616200 h 6865171"/>
              <a:gd name="connsiteX4" fmla="*/ 5856288 w 5856288"/>
              <a:gd name="connsiteY4" fmla="*/ 6865171 h 6865171"/>
              <a:gd name="connsiteX5" fmla="*/ 0 w 5856288"/>
              <a:gd name="connsiteY5" fmla="*/ 6865171 h 6865171"/>
              <a:gd name="connsiteX6" fmla="*/ 2133600 w 5856288"/>
              <a:gd name="connsiteY6" fmla="*/ 2686871 h 6865171"/>
              <a:gd name="connsiteX0" fmla="*/ 2146300 w 5856288"/>
              <a:gd name="connsiteY0" fmla="*/ 2648771 h 6865171"/>
              <a:gd name="connsiteX1" fmla="*/ 845344 w 5856288"/>
              <a:gd name="connsiteY1" fmla="*/ 7171 h 6865171"/>
              <a:gd name="connsiteX2" fmla="*/ 4426744 w 5856288"/>
              <a:gd name="connsiteY2" fmla="*/ 0 h 6865171"/>
              <a:gd name="connsiteX3" fmla="*/ 5856288 w 5856288"/>
              <a:gd name="connsiteY3" fmla="*/ 2616200 h 6865171"/>
              <a:gd name="connsiteX4" fmla="*/ 5856288 w 5856288"/>
              <a:gd name="connsiteY4" fmla="*/ 6865171 h 6865171"/>
              <a:gd name="connsiteX5" fmla="*/ 0 w 5856288"/>
              <a:gd name="connsiteY5" fmla="*/ 6865171 h 6865171"/>
              <a:gd name="connsiteX6" fmla="*/ 2146300 w 5856288"/>
              <a:gd name="connsiteY6" fmla="*/ 2648771 h 6865171"/>
              <a:gd name="connsiteX0" fmla="*/ 2108200 w 5818188"/>
              <a:gd name="connsiteY0" fmla="*/ 2648771 h 6865171"/>
              <a:gd name="connsiteX1" fmla="*/ 807244 w 5818188"/>
              <a:gd name="connsiteY1" fmla="*/ 7171 h 6865171"/>
              <a:gd name="connsiteX2" fmla="*/ 4388644 w 5818188"/>
              <a:gd name="connsiteY2" fmla="*/ 0 h 6865171"/>
              <a:gd name="connsiteX3" fmla="*/ 5818188 w 5818188"/>
              <a:gd name="connsiteY3" fmla="*/ 2616200 h 6865171"/>
              <a:gd name="connsiteX4" fmla="*/ 5818188 w 5818188"/>
              <a:gd name="connsiteY4" fmla="*/ 6865171 h 6865171"/>
              <a:gd name="connsiteX5" fmla="*/ 0 w 5818188"/>
              <a:gd name="connsiteY5" fmla="*/ 6865171 h 6865171"/>
              <a:gd name="connsiteX6" fmla="*/ 2108200 w 5818188"/>
              <a:gd name="connsiteY6" fmla="*/ 2648771 h 6865171"/>
              <a:gd name="connsiteX0" fmla="*/ 2108200 w 5818188"/>
              <a:gd name="connsiteY0" fmla="*/ 2648771 h 6865171"/>
              <a:gd name="connsiteX1" fmla="*/ 807244 w 5818188"/>
              <a:gd name="connsiteY1" fmla="*/ 7171 h 6865171"/>
              <a:gd name="connsiteX2" fmla="*/ 4388644 w 5818188"/>
              <a:gd name="connsiteY2" fmla="*/ 0 h 6865171"/>
              <a:gd name="connsiteX3" fmla="*/ 5818188 w 5818188"/>
              <a:gd name="connsiteY3" fmla="*/ 2616200 h 6865171"/>
              <a:gd name="connsiteX4" fmla="*/ 3608388 w 5818188"/>
              <a:gd name="connsiteY4" fmla="*/ 6865171 h 6865171"/>
              <a:gd name="connsiteX5" fmla="*/ 0 w 5818188"/>
              <a:gd name="connsiteY5" fmla="*/ 6865171 h 6865171"/>
              <a:gd name="connsiteX6" fmla="*/ 2108200 w 5818188"/>
              <a:gd name="connsiteY6" fmla="*/ 2648771 h 6865171"/>
              <a:gd name="connsiteX0" fmla="*/ 2108200 w 5741988"/>
              <a:gd name="connsiteY0" fmla="*/ 2648771 h 6865171"/>
              <a:gd name="connsiteX1" fmla="*/ 807244 w 5741988"/>
              <a:gd name="connsiteY1" fmla="*/ 7171 h 6865171"/>
              <a:gd name="connsiteX2" fmla="*/ 4388644 w 5741988"/>
              <a:gd name="connsiteY2" fmla="*/ 0 h 6865171"/>
              <a:gd name="connsiteX3" fmla="*/ 5741988 w 5741988"/>
              <a:gd name="connsiteY3" fmla="*/ 2654300 h 6865171"/>
              <a:gd name="connsiteX4" fmla="*/ 3608388 w 5741988"/>
              <a:gd name="connsiteY4" fmla="*/ 6865171 h 6865171"/>
              <a:gd name="connsiteX5" fmla="*/ 0 w 5741988"/>
              <a:gd name="connsiteY5" fmla="*/ 6865171 h 6865171"/>
              <a:gd name="connsiteX6" fmla="*/ 2108200 w 5741988"/>
              <a:gd name="connsiteY6" fmla="*/ 2648771 h 6865171"/>
              <a:gd name="connsiteX0" fmla="*/ 2108200 w 5741988"/>
              <a:gd name="connsiteY0" fmla="*/ 2641600 h 6858000"/>
              <a:gd name="connsiteX1" fmla="*/ 807244 w 5741988"/>
              <a:gd name="connsiteY1" fmla="*/ 0 h 6858000"/>
              <a:gd name="connsiteX2" fmla="*/ 4401344 w 5741988"/>
              <a:gd name="connsiteY2" fmla="*/ 5529 h 6858000"/>
              <a:gd name="connsiteX3" fmla="*/ 5741988 w 5741988"/>
              <a:gd name="connsiteY3" fmla="*/ 2647129 h 6858000"/>
              <a:gd name="connsiteX4" fmla="*/ 3608388 w 5741988"/>
              <a:gd name="connsiteY4" fmla="*/ 6858000 h 6858000"/>
              <a:gd name="connsiteX5" fmla="*/ 0 w 5741988"/>
              <a:gd name="connsiteY5" fmla="*/ 6858000 h 6858000"/>
              <a:gd name="connsiteX6" fmla="*/ 2108200 w 5741988"/>
              <a:gd name="connsiteY6" fmla="*/ 2641600 h 6858000"/>
              <a:gd name="connsiteX0" fmla="*/ 2108200 w 5741988"/>
              <a:gd name="connsiteY0" fmla="*/ 2652798 h 6869198"/>
              <a:gd name="connsiteX1" fmla="*/ 807244 w 5741988"/>
              <a:gd name="connsiteY1" fmla="*/ 11198 h 6869198"/>
              <a:gd name="connsiteX2" fmla="*/ 4401344 w 5741988"/>
              <a:gd name="connsiteY2" fmla="*/ 0 h 6869198"/>
              <a:gd name="connsiteX3" fmla="*/ 5741988 w 5741988"/>
              <a:gd name="connsiteY3" fmla="*/ 2658327 h 6869198"/>
              <a:gd name="connsiteX4" fmla="*/ 3608388 w 5741988"/>
              <a:gd name="connsiteY4" fmla="*/ 6869198 h 6869198"/>
              <a:gd name="connsiteX5" fmla="*/ 0 w 5741988"/>
              <a:gd name="connsiteY5" fmla="*/ 6869198 h 6869198"/>
              <a:gd name="connsiteX6" fmla="*/ 2108200 w 5741988"/>
              <a:gd name="connsiteY6" fmla="*/ 2652798 h 6869198"/>
              <a:gd name="connsiteX0" fmla="*/ 2108200 w 5741988"/>
              <a:gd name="connsiteY0" fmla="*/ 2647222 h 6863622"/>
              <a:gd name="connsiteX1" fmla="*/ 807244 w 5741988"/>
              <a:gd name="connsiteY1" fmla="*/ 5622 h 6863622"/>
              <a:gd name="connsiteX2" fmla="*/ 4401344 w 5741988"/>
              <a:gd name="connsiteY2" fmla="*/ 0 h 6863622"/>
              <a:gd name="connsiteX3" fmla="*/ 5741988 w 5741988"/>
              <a:gd name="connsiteY3" fmla="*/ 2652751 h 6863622"/>
              <a:gd name="connsiteX4" fmla="*/ 3608388 w 5741988"/>
              <a:gd name="connsiteY4" fmla="*/ 6863622 h 6863622"/>
              <a:gd name="connsiteX5" fmla="*/ 0 w 5741988"/>
              <a:gd name="connsiteY5" fmla="*/ 6863622 h 6863622"/>
              <a:gd name="connsiteX6" fmla="*/ 2108200 w 5741988"/>
              <a:gd name="connsiteY6" fmla="*/ 2647222 h 6863622"/>
              <a:gd name="connsiteX0" fmla="*/ 2108200 w 5741988"/>
              <a:gd name="connsiteY0" fmla="*/ 2652751 h 6869151"/>
              <a:gd name="connsiteX1" fmla="*/ 807244 w 5741988"/>
              <a:gd name="connsiteY1" fmla="*/ 0 h 6869151"/>
              <a:gd name="connsiteX2" fmla="*/ 4401344 w 5741988"/>
              <a:gd name="connsiteY2" fmla="*/ 5529 h 6869151"/>
              <a:gd name="connsiteX3" fmla="*/ 5741988 w 5741988"/>
              <a:gd name="connsiteY3" fmla="*/ 2658280 h 6869151"/>
              <a:gd name="connsiteX4" fmla="*/ 3608388 w 5741988"/>
              <a:gd name="connsiteY4" fmla="*/ 6869151 h 6869151"/>
              <a:gd name="connsiteX5" fmla="*/ 0 w 5741988"/>
              <a:gd name="connsiteY5" fmla="*/ 6869151 h 6869151"/>
              <a:gd name="connsiteX6" fmla="*/ 2108200 w 5741988"/>
              <a:gd name="connsiteY6" fmla="*/ 2652751 h 6869151"/>
              <a:gd name="connsiteX0" fmla="*/ 2108200 w 5741988"/>
              <a:gd name="connsiteY0" fmla="*/ 2663949 h 6880349"/>
              <a:gd name="connsiteX1" fmla="*/ 807244 w 5741988"/>
              <a:gd name="connsiteY1" fmla="*/ 11198 h 6880349"/>
              <a:gd name="connsiteX2" fmla="*/ 4401344 w 5741988"/>
              <a:gd name="connsiteY2" fmla="*/ 0 h 6880349"/>
              <a:gd name="connsiteX3" fmla="*/ 5741988 w 5741988"/>
              <a:gd name="connsiteY3" fmla="*/ 2669478 h 6880349"/>
              <a:gd name="connsiteX4" fmla="*/ 3608388 w 5741988"/>
              <a:gd name="connsiteY4" fmla="*/ 6880349 h 6880349"/>
              <a:gd name="connsiteX5" fmla="*/ 0 w 5741988"/>
              <a:gd name="connsiteY5" fmla="*/ 6880349 h 6880349"/>
              <a:gd name="connsiteX6" fmla="*/ 2108200 w 5741988"/>
              <a:gd name="connsiteY6" fmla="*/ 2663949 h 688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41988" h="6880349">
                <a:moveTo>
                  <a:pt x="2108200" y="2663949"/>
                </a:moveTo>
                <a:lnTo>
                  <a:pt x="807244" y="11198"/>
                </a:lnTo>
                <a:lnTo>
                  <a:pt x="4401344" y="0"/>
                </a:lnTo>
                <a:lnTo>
                  <a:pt x="5741988" y="2669478"/>
                </a:lnTo>
                <a:lnTo>
                  <a:pt x="3608388" y="6880349"/>
                </a:lnTo>
                <a:lnTo>
                  <a:pt x="0" y="6880349"/>
                </a:lnTo>
                <a:lnTo>
                  <a:pt x="2108200" y="2663949"/>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nchor="ctr">
            <a:normAutofit/>
          </a:bodyPr>
          <a:lstStyle>
            <a:lvl1pPr marL="0" indent="0" algn="ctr">
              <a:buNone/>
              <a:defRPr sz="1600"/>
            </a:lvl1pPr>
          </a:lstStyle>
          <a:p>
            <a:endParaRPr lang="en-US" dirty="0"/>
          </a:p>
        </p:txBody>
      </p:sp>
      <p:sp>
        <p:nvSpPr>
          <p:cNvPr id="2" name="Title 1">
            <a:extLst>
              <a:ext uri="{FF2B5EF4-FFF2-40B4-BE49-F238E27FC236}">
                <a16:creationId xmlns:a16="http://schemas.microsoft.com/office/drawing/2014/main" id="{5262950A-0C7E-CE4D-B2B9-B94170589350}"/>
              </a:ext>
            </a:extLst>
          </p:cNvPr>
          <p:cNvSpPr>
            <a:spLocks noGrp="1"/>
          </p:cNvSpPr>
          <p:nvPr>
            <p:ph type="ctrTitle"/>
          </p:nvPr>
        </p:nvSpPr>
        <p:spPr>
          <a:xfrm>
            <a:off x="838199" y="1668330"/>
            <a:ext cx="6864927" cy="2387600"/>
          </a:xfrm>
        </p:spPr>
        <p:txBody>
          <a:bodyPr anchor="b">
            <a:normAutofit/>
          </a:bodyPr>
          <a:lstStyle>
            <a:lvl1pPr algn="l">
              <a:lnSpc>
                <a:spcPct val="90000"/>
              </a:lnSpc>
              <a:defRPr sz="4800" b="1"/>
            </a:lvl1pPr>
          </a:lstStyle>
          <a:p>
            <a:r>
              <a:rPr lang="en-US" dirty="0"/>
              <a:t>Click to edit Master title style</a:t>
            </a:r>
          </a:p>
        </p:txBody>
      </p:sp>
      <p:sp>
        <p:nvSpPr>
          <p:cNvPr id="3" name="Subtitle 2">
            <a:extLst>
              <a:ext uri="{FF2B5EF4-FFF2-40B4-BE49-F238E27FC236}">
                <a16:creationId xmlns:a16="http://schemas.microsoft.com/office/drawing/2014/main" id="{553EAA8F-6E30-BB4E-B38E-380104180F26}"/>
              </a:ext>
            </a:extLst>
          </p:cNvPr>
          <p:cNvSpPr>
            <a:spLocks noGrp="1"/>
          </p:cNvSpPr>
          <p:nvPr>
            <p:ph type="subTitle" idx="1"/>
          </p:nvPr>
        </p:nvSpPr>
        <p:spPr>
          <a:xfrm>
            <a:off x="838200" y="4148005"/>
            <a:ext cx="6544056" cy="1152842"/>
          </a:xfrm>
        </p:spPr>
        <p:txBody>
          <a:bodyPr>
            <a:normAutofit/>
          </a:bodyPr>
          <a:lstStyle>
            <a:lvl1pPr marL="0" indent="0" algn="l">
              <a:buNone/>
              <a:defRPr sz="2000">
                <a:solidFill>
                  <a:srgbClr val="54585A"/>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5F1B4D8A-9381-5D4C-9E87-D96C8450A14B}"/>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AF1DF066-37F4-964A-9BE7-5EF586F90292}"/>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6" name="Slide Number Placeholder 5">
            <a:extLst>
              <a:ext uri="{FF2B5EF4-FFF2-40B4-BE49-F238E27FC236}">
                <a16:creationId xmlns:a16="http://schemas.microsoft.com/office/drawing/2014/main" id="{BDB6D6A3-7144-7149-B45E-4D591583D84D}"/>
              </a:ext>
            </a:extLst>
          </p:cNvPr>
          <p:cNvSpPr>
            <a:spLocks noGrp="1"/>
          </p:cNvSpPr>
          <p:nvPr>
            <p:ph type="sldNum" sz="quarter" idx="12"/>
          </p:nvPr>
        </p:nvSpPr>
        <p:spPr/>
        <p:txBody>
          <a:bodyPr/>
          <a:lstStyle/>
          <a:p>
            <a:fld id="{0DE3ABC3-23C9-1446-8C4B-3005995F2FB6}" type="slidenum">
              <a:rPr lang="en-US" smtClean="0"/>
              <a:t>‹#›</a:t>
            </a:fld>
            <a:endParaRPr lang="en-US"/>
          </a:p>
        </p:txBody>
      </p:sp>
      <p:cxnSp>
        <p:nvCxnSpPr>
          <p:cNvPr id="8" name="Straight Connector 7">
            <a:extLst>
              <a:ext uri="{FF2B5EF4-FFF2-40B4-BE49-F238E27FC236}">
                <a16:creationId xmlns:a16="http://schemas.microsoft.com/office/drawing/2014/main" id="{C29F334C-CD2D-1840-AA7A-9358F4714EE9}"/>
              </a:ext>
            </a:extLst>
          </p:cNvPr>
          <p:cNvCxnSpPr/>
          <p:nvPr userDrawn="1"/>
        </p:nvCxnSpPr>
        <p:spPr>
          <a:xfrm>
            <a:off x="900545" y="1330032"/>
            <a:ext cx="6456219" cy="0"/>
          </a:xfrm>
          <a:prstGeom prst="line">
            <a:avLst/>
          </a:prstGeom>
          <a:ln>
            <a:solidFill>
              <a:srgbClr val="54585A"/>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4B6A7CFF-49A9-954E-96ED-1BFA343111D0}"/>
              </a:ext>
            </a:extLst>
          </p:cNvPr>
          <p:cNvSpPr/>
          <p:nvPr userDrawn="1"/>
        </p:nvSpPr>
        <p:spPr>
          <a:xfrm>
            <a:off x="5682265" y="6708009"/>
            <a:ext cx="827471" cy="169277"/>
          </a:xfrm>
          <a:prstGeom prst="rect">
            <a:avLst/>
          </a:prstGeom>
        </p:spPr>
        <p:txBody>
          <a:bodyPr wrap="none">
            <a:spAutoFit/>
          </a:bodyPr>
          <a:lstStyle/>
          <a:p>
            <a:pPr marL="0" marR="0" indent="0" algn="l" defTabSz="914377" rtl="0" eaLnBrk="0" fontAlgn="base" latinLnBrk="0" hangingPunct="0">
              <a:lnSpc>
                <a:spcPct val="100000"/>
              </a:lnSpc>
              <a:spcBef>
                <a:spcPct val="0"/>
              </a:spcBef>
              <a:spcAft>
                <a:spcPct val="0"/>
              </a:spcAft>
              <a:buClrTx/>
              <a:buSzTx/>
              <a:buFontTx/>
              <a:buNone/>
              <a:tabLst/>
              <a:defRPr/>
            </a:pPr>
            <a:r>
              <a:rPr lang="en-US" altLang="en-US" sz="500" dirty="0">
                <a:solidFill>
                  <a:srgbClr val="24135F">
                    <a:alpha val="40000"/>
                  </a:srgbClr>
                </a:solidFill>
                <a:latin typeface="Glacial Indifference" charset="0"/>
              </a:rPr>
              <a:t>©2019 SomaLogic, Inc.</a:t>
            </a:r>
            <a:r>
              <a:rPr lang="en-US" altLang="en-US" sz="500" baseline="0" dirty="0">
                <a:solidFill>
                  <a:srgbClr val="24135F">
                    <a:alpha val="40000"/>
                  </a:srgbClr>
                </a:solidFill>
                <a:latin typeface="Glacial Indifference" charset="0"/>
              </a:rPr>
              <a:t> </a:t>
            </a:r>
            <a:endParaRPr lang="en-US" altLang="en-US" sz="500" dirty="0">
              <a:solidFill>
                <a:srgbClr val="24135F">
                  <a:alpha val="40000"/>
                </a:srgbClr>
              </a:solidFill>
              <a:latin typeface="Glacial Indifference" charset="0"/>
            </a:endParaRPr>
          </a:p>
        </p:txBody>
      </p:sp>
    </p:spTree>
    <p:extLst>
      <p:ext uri="{BB962C8B-B14F-4D97-AF65-F5344CB8AC3E}">
        <p14:creationId xmlns:p14="http://schemas.microsoft.com/office/powerpoint/2010/main" val="10650243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07C131-80A1-8147-832A-052C5A848CC8}"/>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E6587A9A-BDD2-C04A-8454-A4FB9445DCB7}"/>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4" name="Slide Number Placeholder 3">
            <a:extLst>
              <a:ext uri="{FF2B5EF4-FFF2-40B4-BE49-F238E27FC236}">
                <a16:creationId xmlns:a16="http://schemas.microsoft.com/office/drawing/2014/main" id="{4291B766-B8CA-504C-8C2A-E1BF07346AAC}"/>
              </a:ext>
            </a:extLst>
          </p:cNvPr>
          <p:cNvSpPr>
            <a:spLocks noGrp="1"/>
          </p:cNvSpPr>
          <p:nvPr>
            <p:ph type="sldNum" sz="quarter" idx="12"/>
          </p:nvPr>
        </p:nvSpPr>
        <p:spPr/>
        <p:txBody>
          <a:bodyPr/>
          <a:lstStyle/>
          <a:p>
            <a:fld id="{0DE3ABC3-23C9-1446-8C4B-3005995F2FB6}" type="slidenum">
              <a:rPr lang="en-US" smtClean="0"/>
              <a:t>‹#›</a:t>
            </a:fld>
            <a:endParaRPr lang="en-US" dirty="0"/>
          </a:p>
        </p:txBody>
      </p:sp>
    </p:spTree>
    <p:extLst>
      <p:ext uri="{BB962C8B-B14F-4D97-AF65-F5344CB8AC3E}">
        <p14:creationId xmlns:p14="http://schemas.microsoft.com/office/powerpoint/2010/main" val="2717685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ll-ou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86E1D83-6BE9-F146-B104-DC59B63CAF6E}"/>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AB61807A-DC0E-6542-927F-82A881989383}"/>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6" name="Slide Number Placeholder 5">
            <a:extLst>
              <a:ext uri="{FF2B5EF4-FFF2-40B4-BE49-F238E27FC236}">
                <a16:creationId xmlns:a16="http://schemas.microsoft.com/office/drawing/2014/main" id="{A48F4E28-F08F-7E4F-A439-AF4573166184}"/>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7" name="Rectangle 6">
            <a:extLst>
              <a:ext uri="{FF2B5EF4-FFF2-40B4-BE49-F238E27FC236}">
                <a16:creationId xmlns:a16="http://schemas.microsoft.com/office/drawing/2014/main" id="{1F308E22-47C9-C849-BF57-14ECC8F8BEF0}"/>
              </a:ext>
            </a:extLst>
          </p:cNvPr>
          <p:cNvSpPr/>
          <p:nvPr userDrawn="1"/>
        </p:nvSpPr>
        <p:spPr>
          <a:xfrm>
            <a:off x="838199" y="411591"/>
            <a:ext cx="10522865" cy="5812228"/>
          </a:xfrm>
          <a:prstGeom prst="rect">
            <a:avLst/>
          </a:prstGeom>
          <a:solidFill>
            <a:srgbClr val="00A4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 name="Content Placeholder 2">
            <a:extLst>
              <a:ext uri="{FF2B5EF4-FFF2-40B4-BE49-F238E27FC236}">
                <a16:creationId xmlns:a16="http://schemas.microsoft.com/office/drawing/2014/main" id="{B8C9BF71-DB0B-3241-9328-AD4597A14A9E}"/>
              </a:ext>
            </a:extLst>
          </p:cNvPr>
          <p:cNvSpPr>
            <a:spLocks noGrp="1"/>
          </p:cNvSpPr>
          <p:nvPr>
            <p:ph idx="1"/>
          </p:nvPr>
        </p:nvSpPr>
        <p:spPr>
          <a:xfrm>
            <a:off x="1185333" y="411173"/>
            <a:ext cx="4639733" cy="5765790"/>
          </a:xfrm>
        </p:spPr>
        <p:txBody>
          <a:bodyPr anchor="ctr"/>
          <a:lstStyle>
            <a:lvl1pPr>
              <a:spcBef>
                <a:spcPts val="1600"/>
              </a:spcBef>
              <a:buClr>
                <a:schemeClr val="bg1"/>
              </a:buClr>
              <a:defRPr>
                <a:solidFill>
                  <a:schemeClr val="bg1"/>
                </a:solidFill>
              </a:defRPr>
            </a:lvl1pPr>
            <a:lvl2pPr>
              <a:spcBef>
                <a:spcPts val="1000"/>
              </a:spcBef>
              <a:buClr>
                <a:srgbClr val="006BA6"/>
              </a:buClr>
              <a:defRPr>
                <a:solidFill>
                  <a:schemeClr val="bg1"/>
                </a:solidFill>
              </a:defRPr>
            </a:lvl2pPr>
            <a:lvl3pPr>
              <a:spcBef>
                <a:spcPts val="800"/>
              </a:spcBef>
              <a:buClr>
                <a:srgbClr val="006BA6"/>
              </a:buClr>
              <a:defRPr>
                <a:solidFill>
                  <a:schemeClr val="bg1"/>
                </a:solidFill>
              </a:defRPr>
            </a:lvl3pPr>
            <a:lvl4pPr>
              <a:buClr>
                <a:srgbClr val="006BA6"/>
              </a:buClr>
              <a:defRPr>
                <a:solidFill>
                  <a:schemeClr val="bg1"/>
                </a:solidFill>
              </a:defRPr>
            </a:lvl4pPr>
            <a:lvl5pPr>
              <a:spcBef>
                <a:spcPts val="400"/>
              </a:spcBef>
              <a:buClr>
                <a:srgbClr val="006BA6"/>
              </a:buCl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a:extLst>
              <a:ext uri="{FF2B5EF4-FFF2-40B4-BE49-F238E27FC236}">
                <a16:creationId xmlns:a16="http://schemas.microsoft.com/office/drawing/2014/main" id="{14A68DCB-CBA9-014E-99CF-CE4AC506FDB0}"/>
              </a:ext>
            </a:extLst>
          </p:cNvPr>
          <p:cNvSpPr>
            <a:spLocks noGrp="1"/>
          </p:cNvSpPr>
          <p:nvPr>
            <p:ph type="pic" sz="quarter" idx="13"/>
          </p:nvPr>
        </p:nvSpPr>
        <p:spPr>
          <a:xfrm>
            <a:off x="6111876" y="411591"/>
            <a:ext cx="5249188" cy="5812228"/>
          </a:xfrm>
        </p:spPr>
        <p:txBody>
          <a:bodyPr anchor="ctr"/>
          <a:lstStyle>
            <a:lvl1pPr algn="ctr">
              <a:defRPr b="1"/>
            </a:lvl1pPr>
          </a:lstStyle>
          <a:p>
            <a:endParaRPr lang="en-US" dirty="0"/>
          </a:p>
        </p:txBody>
      </p:sp>
    </p:spTree>
    <p:extLst>
      <p:ext uri="{BB962C8B-B14F-4D97-AF65-F5344CB8AC3E}">
        <p14:creationId xmlns:p14="http://schemas.microsoft.com/office/powerpoint/2010/main" val="39734003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all-out, Title + 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CFF95-2CAF-D543-BF4D-28687C15C5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A8CB4A-D1D8-DA49-9840-3074465151A7}"/>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7010BF2B-ECEB-ED4E-A568-9ABAE03FEE1A}"/>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5" name="Slide Number Placeholder 4">
            <a:extLst>
              <a:ext uri="{FF2B5EF4-FFF2-40B4-BE49-F238E27FC236}">
                <a16:creationId xmlns:a16="http://schemas.microsoft.com/office/drawing/2014/main" id="{1E3EF7FA-B420-944D-A8DA-2AD15A401D80}"/>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6" name="Rectangle 5">
            <a:extLst>
              <a:ext uri="{FF2B5EF4-FFF2-40B4-BE49-F238E27FC236}">
                <a16:creationId xmlns:a16="http://schemas.microsoft.com/office/drawing/2014/main" id="{2A5C0CEF-D11D-7843-8F97-D6BF580C4D14}"/>
              </a:ext>
            </a:extLst>
          </p:cNvPr>
          <p:cNvSpPr/>
          <p:nvPr userDrawn="1"/>
        </p:nvSpPr>
        <p:spPr>
          <a:xfrm>
            <a:off x="838200" y="1558776"/>
            <a:ext cx="10515600" cy="4674073"/>
          </a:xfrm>
          <a:prstGeom prst="rect">
            <a:avLst/>
          </a:prstGeom>
          <a:solidFill>
            <a:srgbClr val="00A4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lacial Indifference" charset="0"/>
              <a:ea typeface="Glacial Indifference" charset="0"/>
              <a:cs typeface="Glacial Indifference" charset="0"/>
            </a:endParaRPr>
          </a:p>
        </p:txBody>
      </p:sp>
      <p:sp>
        <p:nvSpPr>
          <p:cNvPr id="7" name="Content Placeholder 2">
            <a:extLst>
              <a:ext uri="{FF2B5EF4-FFF2-40B4-BE49-F238E27FC236}">
                <a16:creationId xmlns:a16="http://schemas.microsoft.com/office/drawing/2014/main" id="{B440908F-8217-DC47-A213-29E8B9A3857F}"/>
              </a:ext>
            </a:extLst>
          </p:cNvPr>
          <p:cNvSpPr>
            <a:spLocks noGrp="1"/>
          </p:cNvSpPr>
          <p:nvPr>
            <p:ph idx="1"/>
          </p:nvPr>
        </p:nvSpPr>
        <p:spPr>
          <a:xfrm>
            <a:off x="1185333" y="1557598"/>
            <a:ext cx="4639733" cy="4619364"/>
          </a:xfrm>
        </p:spPr>
        <p:txBody>
          <a:bodyPr anchor="ctr"/>
          <a:lstStyle>
            <a:lvl1pPr>
              <a:spcBef>
                <a:spcPts val="1600"/>
              </a:spcBef>
              <a:buClr>
                <a:schemeClr val="bg1"/>
              </a:buClr>
              <a:defRPr>
                <a:solidFill>
                  <a:schemeClr val="bg1"/>
                </a:solidFill>
              </a:defRPr>
            </a:lvl1pPr>
            <a:lvl2pPr>
              <a:spcBef>
                <a:spcPts val="1000"/>
              </a:spcBef>
              <a:buClr>
                <a:srgbClr val="006BA6"/>
              </a:buClr>
              <a:defRPr>
                <a:solidFill>
                  <a:schemeClr val="bg1"/>
                </a:solidFill>
              </a:defRPr>
            </a:lvl2pPr>
            <a:lvl3pPr>
              <a:spcBef>
                <a:spcPts val="800"/>
              </a:spcBef>
              <a:buClr>
                <a:srgbClr val="006BA6"/>
              </a:buClr>
              <a:defRPr>
                <a:solidFill>
                  <a:schemeClr val="bg1"/>
                </a:solidFill>
              </a:defRPr>
            </a:lvl3pPr>
            <a:lvl4pPr>
              <a:buClr>
                <a:srgbClr val="006BA6"/>
              </a:buClr>
              <a:defRPr>
                <a:solidFill>
                  <a:schemeClr val="bg1"/>
                </a:solidFill>
              </a:defRPr>
            </a:lvl4pPr>
            <a:lvl5pPr>
              <a:spcBef>
                <a:spcPts val="400"/>
              </a:spcBef>
              <a:buClr>
                <a:srgbClr val="006BA6"/>
              </a:buCl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8">
            <a:extLst>
              <a:ext uri="{FF2B5EF4-FFF2-40B4-BE49-F238E27FC236}">
                <a16:creationId xmlns:a16="http://schemas.microsoft.com/office/drawing/2014/main" id="{73089B99-74F6-F245-960F-30B7F8BEB004}"/>
              </a:ext>
            </a:extLst>
          </p:cNvPr>
          <p:cNvSpPr>
            <a:spLocks noGrp="1"/>
          </p:cNvSpPr>
          <p:nvPr>
            <p:ph type="pic" sz="quarter" idx="13"/>
          </p:nvPr>
        </p:nvSpPr>
        <p:spPr>
          <a:xfrm>
            <a:off x="6111876" y="1558585"/>
            <a:ext cx="5249188" cy="4665234"/>
          </a:xfrm>
        </p:spPr>
        <p:txBody>
          <a:bodyPr anchor="ctr"/>
          <a:lstStyle>
            <a:lvl1pPr algn="ctr">
              <a:defRPr b="1"/>
            </a:lvl1pPr>
          </a:lstStyle>
          <a:p>
            <a:endParaRPr lang="en-US" dirty="0"/>
          </a:p>
        </p:txBody>
      </p:sp>
    </p:spTree>
    <p:extLst>
      <p:ext uri="{BB962C8B-B14F-4D97-AF65-F5344CB8AC3E}">
        <p14:creationId xmlns:p14="http://schemas.microsoft.com/office/powerpoint/2010/main" val="2479290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all-out, Title +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CFF95-2CAF-D543-BF4D-28687C15C5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A8CB4A-D1D8-DA49-9840-3074465151A7}"/>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7010BF2B-ECEB-ED4E-A568-9ABAE03FEE1A}"/>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5" name="Slide Number Placeholder 4">
            <a:extLst>
              <a:ext uri="{FF2B5EF4-FFF2-40B4-BE49-F238E27FC236}">
                <a16:creationId xmlns:a16="http://schemas.microsoft.com/office/drawing/2014/main" id="{1E3EF7FA-B420-944D-A8DA-2AD15A401D80}"/>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6" name="Rectangle 5">
            <a:extLst>
              <a:ext uri="{FF2B5EF4-FFF2-40B4-BE49-F238E27FC236}">
                <a16:creationId xmlns:a16="http://schemas.microsoft.com/office/drawing/2014/main" id="{2A5C0CEF-D11D-7843-8F97-D6BF580C4D14}"/>
              </a:ext>
            </a:extLst>
          </p:cNvPr>
          <p:cNvSpPr/>
          <p:nvPr userDrawn="1"/>
        </p:nvSpPr>
        <p:spPr>
          <a:xfrm>
            <a:off x="838200" y="1558776"/>
            <a:ext cx="10515600" cy="4674073"/>
          </a:xfrm>
          <a:prstGeom prst="rect">
            <a:avLst/>
          </a:prstGeom>
          <a:solidFill>
            <a:srgbClr val="00A4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lacial Indifference" charset="0"/>
              <a:ea typeface="Glacial Indifference" charset="0"/>
              <a:cs typeface="Glacial Indifference" charset="0"/>
            </a:endParaRPr>
          </a:p>
        </p:txBody>
      </p:sp>
      <p:sp>
        <p:nvSpPr>
          <p:cNvPr id="7" name="Content Placeholder 2">
            <a:extLst>
              <a:ext uri="{FF2B5EF4-FFF2-40B4-BE49-F238E27FC236}">
                <a16:creationId xmlns:a16="http://schemas.microsoft.com/office/drawing/2014/main" id="{B440908F-8217-DC47-A213-29E8B9A3857F}"/>
              </a:ext>
            </a:extLst>
          </p:cNvPr>
          <p:cNvSpPr>
            <a:spLocks noGrp="1"/>
          </p:cNvSpPr>
          <p:nvPr>
            <p:ph idx="1"/>
          </p:nvPr>
        </p:nvSpPr>
        <p:spPr>
          <a:xfrm>
            <a:off x="1185333" y="1557598"/>
            <a:ext cx="9947027" cy="4619364"/>
          </a:xfrm>
        </p:spPr>
        <p:txBody>
          <a:bodyPr anchor="ctr"/>
          <a:lstStyle>
            <a:lvl1pPr>
              <a:spcBef>
                <a:spcPts val="1600"/>
              </a:spcBef>
              <a:buClr>
                <a:schemeClr val="bg1"/>
              </a:buClr>
              <a:defRPr>
                <a:solidFill>
                  <a:schemeClr val="bg1"/>
                </a:solidFill>
              </a:defRPr>
            </a:lvl1pPr>
            <a:lvl2pPr>
              <a:spcBef>
                <a:spcPts val="1000"/>
              </a:spcBef>
              <a:buClr>
                <a:srgbClr val="006BA6"/>
              </a:buClr>
              <a:defRPr>
                <a:solidFill>
                  <a:schemeClr val="bg1"/>
                </a:solidFill>
              </a:defRPr>
            </a:lvl2pPr>
            <a:lvl3pPr>
              <a:spcBef>
                <a:spcPts val="800"/>
              </a:spcBef>
              <a:buClr>
                <a:srgbClr val="006BA6"/>
              </a:buClr>
              <a:defRPr>
                <a:solidFill>
                  <a:schemeClr val="bg1"/>
                </a:solidFill>
              </a:defRPr>
            </a:lvl3pPr>
            <a:lvl4pPr>
              <a:buClr>
                <a:srgbClr val="006BA6"/>
              </a:buClr>
              <a:defRPr>
                <a:solidFill>
                  <a:schemeClr val="bg1"/>
                </a:solidFill>
              </a:defRPr>
            </a:lvl4pPr>
            <a:lvl5pPr>
              <a:spcBef>
                <a:spcPts val="400"/>
              </a:spcBef>
              <a:buClr>
                <a:srgbClr val="006BA6"/>
              </a:buCl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66935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Call-out, 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CFF95-2CAF-D543-BF4D-28687C15C5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A8CB4A-D1D8-DA49-9840-3074465151A7}"/>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7010BF2B-ECEB-ED4E-A568-9ABAE03FEE1A}"/>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5" name="Slide Number Placeholder 4">
            <a:extLst>
              <a:ext uri="{FF2B5EF4-FFF2-40B4-BE49-F238E27FC236}">
                <a16:creationId xmlns:a16="http://schemas.microsoft.com/office/drawing/2014/main" id="{1E3EF7FA-B420-944D-A8DA-2AD15A401D80}"/>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6" name="Rectangle 5">
            <a:extLst>
              <a:ext uri="{FF2B5EF4-FFF2-40B4-BE49-F238E27FC236}">
                <a16:creationId xmlns:a16="http://schemas.microsoft.com/office/drawing/2014/main" id="{2A5C0CEF-D11D-7843-8F97-D6BF580C4D14}"/>
              </a:ext>
            </a:extLst>
          </p:cNvPr>
          <p:cNvSpPr/>
          <p:nvPr userDrawn="1"/>
        </p:nvSpPr>
        <p:spPr>
          <a:xfrm>
            <a:off x="838200" y="1558776"/>
            <a:ext cx="10515600" cy="4674073"/>
          </a:xfrm>
          <a:prstGeom prst="rect">
            <a:avLst/>
          </a:prstGeom>
          <a:solidFill>
            <a:srgbClr val="00A4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lacial Indifference" charset="0"/>
              <a:ea typeface="Glacial Indifference" charset="0"/>
              <a:cs typeface="Glacial Indifference" charset="0"/>
            </a:endParaRPr>
          </a:p>
        </p:txBody>
      </p:sp>
    </p:spTree>
    <p:extLst>
      <p:ext uri="{BB962C8B-B14F-4D97-AF65-F5344CB8AC3E}">
        <p14:creationId xmlns:p14="http://schemas.microsoft.com/office/powerpoint/2010/main" val="34634246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On White,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CFF95-2CAF-D543-BF4D-28687C15C5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A8CB4A-D1D8-DA49-9840-3074465151A7}"/>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7010BF2B-ECEB-ED4E-A568-9ABAE03FEE1A}"/>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5" name="Slide Number Placeholder 4">
            <a:extLst>
              <a:ext uri="{FF2B5EF4-FFF2-40B4-BE49-F238E27FC236}">
                <a16:creationId xmlns:a16="http://schemas.microsoft.com/office/drawing/2014/main" id="{1E3EF7FA-B420-944D-A8DA-2AD15A401D80}"/>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6" name="Rectangle 5">
            <a:extLst>
              <a:ext uri="{FF2B5EF4-FFF2-40B4-BE49-F238E27FC236}">
                <a16:creationId xmlns:a16="http://schemas.microsoft.com/office/drawing/2014/main" id="{BA894893-4E8D-EE4C-AEF0-D67198EB1BAD}"/>
              </a:ext>
            </a:extLst>
          </p:cNvPr>
          <p:cNvSpPr/>
          <p:nvPr userDrawn="1"/>
        </p:nvSpPr>
        <p:spPr>
          <a:xfrm>
            <a:off x="838200" y="1558776"/>
            <a:ext cx="10515600" cy="46719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lacial Indifference" charset="0"/>
                <a:ea typeface="Glacial Indifference" charset="0"/>
                <a:cs typeface="Glacial Indifference" charset="0"/>
              </a:rPr>
              <a:t>   </a:t>
            </a:r>
          </a:p>
        </p:txBody>
      </p:sp>
      <p:sp>
        <p:nvSpPr>
          <p:cNvPr id="8" name="Content Placeholder 2">
            <a:extLst>
              <a:ext uri="{FF2B5EF4-FFF2-40B4-BE49-F238E27FC236}">
                <a16:creationId xmlns:a16="http://schemas.microsoft.com/office/drawing/2014/main" id="{C7AAB4F5-38DC-294E-86D0-A2F8895167F3}"/>
              </a:ext>
            </a:extLst>
          </p:cNvPr>
          <p:cNvSpPr>
            <a:spLocks noGrp="1"/>
          </p:cNvSpPr>
          <p:nvPr>
            <p:ph idx="1"/>
          </p:nvPr>
        </p:nvSpPr>
        <p:spPr>
          <a:xfrm>
            <a:off x="1086235" y="1825625"/>
            <a:ext cx="7067166" cy="435133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302042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On White, 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CFF95-2CAF-D543-BF4D-28687C15C5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A8CB4A-D1D8-DA49-9840-3074465151A7}"/>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7010BF2B-ECEB-ED4E-A568-9ABAE03FEE1A}"/>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5" name="Slide Number Placeholder 4">
            <a:extLst>
              <a:ext uri="{FF2B5EF4-FFF2-40B4-BE49-F238E27FC236}">
                <a16:creationId xmlns:a16="http://schemas.microsoft.com/office/drawing/2014/main" id="{1E3EF7FA-B420-944D-A8DA-2AD15A401D80}"/>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6" name="Rectangle 5">
            <a:extLst>
              <a:ext uri="{FF2B5EF4-FFF2-40B4-BE49-F238E27FC236}">
                <a16:creationId xmlns:a16="http://schemas.microsoft.com/office/drawing/2014/main" id="{BA894893-4E8D-EE4C-AEF0-D67198EB1BAD}"/>
              </a:ext>
            </a:extLst>
          </p:cNvPr>
          <p:cNvSpPr/>
          <p:nvPr userDrawn="1"/>
        </p:nvSpPr>
        <p:spPr>
          <a:xfrm>
            <a:off x="838200" y="1558776"/>
            <a:ext cx="10515600" cy="46719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lacial Indifference" charset="0"/>
                <a:ea typeface="Glacial Indifference" charset="0"/>
                <a:cs typeface="Glacial Indifference" charset="0"/>
              </a:rPr>
              <a:t>   </a:t>
            </a:r>
          </a:p>
        </p:txBody>
      </p:sp>
    </p:spTree>
    <p:extLst>
      <p:ext uri="{BB962C8B-B14F-4D97-AF65-F5344CB8AC3E}">
        <p14:creationId xmlns:p14="http://schemas.microsoft.com/office/powerpoint/2010/main" val="3344994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reaker + Croppe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CFF95-2CAF-D543-BF4D-28687C15C556}"/>
              </a:ext>
            </a:extLst>
          </p:cNvPr>
          <p:cNvSpPr>
            <a:spLocks noGrp="1"/>
          </p:cNvSpPr>
          <p:nvPr>
            <p:ph type="title"/>
          </p:nvPr>
        </p:nvSpPr>
        <p:spPr>
          <a:xfrm>
            <a:off x="838199" y="1757927"/>
            <a:ext cx="7201156" cy="2949085"/>
          </a:xfrm>
        </p:spPr>
        <p:txBody>
          <a:bodyPr>
            <a:normAutofit/>
          </a:bodyPr>
          <a:lstStyle>
            <a:lvl1pPr>
              <a:defRPr sz="4800" b="1">
                <a:solidFill>
                  <a:srgbClr val="24135F"/>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5BA8CB4A-D1D8-DA49-9840-3074465151A7}"/>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7010BF2B-ECEB-ED4E-A568-9ABAE03FEE1A}"/>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5" name="Slide Number Placeholder 4">
            <a:extLst>
              <a:ext uri="{FF2B5EF4-FFF2-40B4-BE49-F238E27FC236}">
                <a16:creationId xmlns:a16="http://schemas.microsoft.com/office/drawing/2014/main" id="{1E3EF7FA-B420-944D-A8DA-2AD15A401D80}"/>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7" name="Rectangle 6">
            <a:extLst>
              <a:ext uri="{FF2B5EF4-FFF2-40B4-BE49-F238E27FC236}">
                <a16:creationId xmlns:a16="http://schemas.microsoft.com/office/drawing/2014/main" id="{67EE68FD-6420-B14A-9361-D631A3142D94}"/>
              </a:ext>
            </a:extLst>
          </p:cNvPr>
          <p:cNvSpPr/>
          <p:nvPr userDrawn="1"/>
        </p:nvSpPr>
        <p:spPr>
          <a:xfrm>
            <a:off x="838200" y="6718637"/>
            <a:ext cx="10515600" cy="138912"/>
          </a:xfrm>
          <a:prstGeom prst="rect">
            <a:avLst/>
          </a:prstGeom>
          <a:solidFill>
            <a:srgbClr val="2413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lacial Indifference" charset="0"/>
              <a:ea typeface="Glacial Indifference" charset="0"/>
              <a:cs typeface="Glacial Indifference" charset="0"/>
            </a:endParaRPr>
          </a:p>
        </p:txBody>
      </p:sp>
      <p:sp>
        <p:nvSpPr>
          <p:cNvPr id="8" name="Rectangle 7">
            <a:extLst>
              <a:ext uri="{FF2B5EF4-FFF2-40B4-BE49-F238E27FC236}">
                <a16:creationId xmlns:a16="http://schemas.microsoft.com/office/drawing/2014/main" id="{A894D6F0-572A-5843-8FF5-CC2607DCCB2E}"/>
              </a:ext>
            </a:extLst>
          </p:cNvPr>
          <p:cNvSpPr/>
          <p:nvPr userDrawn="1"/>
        </p:nvSpPr>
        <p:spPr>
          <a:xfrm>
            <a:off x="5682265" y="6708009"/>
            <a:ext cx="827471" cy="169277"/>
          </a:xfrm>
          <a:prstGeom prst="rect">
            <a:avLst/>
          </a:prstGeom>
        </p:spPr>
        <p:txBody>
          <a:bodyPr wrap="none">
            <a:spAutoFit/>
          </a:bodyPr>
          <a:lstStyle/>
          <a:p>
            <a:pPr marL="0" marR="0" indent="0" algn="l" defTabSz="914377" rtl="0" eaLnBrk="0" fontAlgn="base" latinLnBrk="0" hangingPunct="0">
              <a:lnSpc>
                <a:spcPct val="100000"/>
              </a:lnSpc>
              <a:spcBef>
                <a:spcPct val="0"/>
              </a:spcBef>
              <a:spcAft>
                <a:spcPct val="0"/>
              </a:spcAft>
              <a:buClrTx/>
              <a:buSzTx/>
              <a:buFontTx/>
              <a:buNone/>
              <a:tabLst/>
              <a:defRPr/>
            </a:pPr>
            <a:r>
              <a:rPr lang="en-US" altLang="en-US" sz="500" dirty="0">
                <a:solidFill>
                  <a:schemeClr val="bg1">
                    <a:alpha val="40000"/>
                  </a:schemeClr>
                </a:solidFill>
                <a:latin typeface="Glacial Indifference" charset="0"/>
              </a:rPr>
              <a:t>©2019 SomaLogic, Inc.</a:t>
            </a:r>
            <a:r>
              <a:rPr lang="en-US" altLang="en-US" sz="500" baseline="0" dirty="0">
                <a:solidFill>
                  <a:schemeClr val="bg1">
                    <a:alpha val="40000"/>
                  </a:schemeClr>
                </a:solidFill>
                <a:latin typeface="Glacial Indifference" charset="0"/>
              </a:rPr>
              <a:t> </a:t>
            </a:r>
            <a:endParaRPr lang="en-US" altLang="en-US" sz="500" dirty="0">
              <a:solidFill>
                <a:schemeClr val="bg1">
                  <a:alpha val="40000"/>
                </a:schemeClr>
              </a:solidFill>
              <a:latin typeface="Glacial Indifference" charset="0"/>
            </a:endParaRPr>
          </a:p>
        </p:txBody>
      </p:sp>
      <p:sp>
        <p:nvSpPr>
          <p:cNvPr id="12" name="Picture Placeholder 13">
            <a:extLst>
              <a:ext uri="{FF2B5EF4-FFF2-40B4-BE49-F238E27FC236}">
                <a16:creationId xmlns:a16="http://schemas.microsoft.com/office/drawing/2014/main" id="{64F3891F-7A4A-0B4A-9407-993A677953E0}"/>
              </a:ext>
            </a:extLst>
          </p:cNvPr>
          <p:cNvSpPr>
            <a:spLocks noGrp="1"/>
          </p:cNvSpPr>
          <p:nvPr>
            <p:ph type="pic" sz="quarter" idx="13"/>
          </p:nvPr>
        </p:nvSpPr>
        <p:spPr bwMode="auto">
          <a:xfrm>
            <a:off x="6678612" y="-22350"/>
            <a:ext cx="5741988" cy="6880349"/>
          </a:xfrm>
          <a:custGeom>
            <a:avLst/>
            <a:gdLst>
              <a:gd name="connsiteX0" fmla="*/ 0 w 5856288"/>
              <a:gd name="connsiteY0" fmla="*/ 0 h 6858000"/>
              <a:gd name="connsiteX1" fmla="*/ 2928144 w 5856288"/>
              <a:gd name="connsiteY1" fmla="*/ 0 h 6858000"/>
              <a:gd name="connsiteX2" fmla="*/ 2928144 w 5856288"/>
              <a:gd name="connsiteY2" fmla="*/ 2609029 h 6858000"/>
              <a:gd name="connsiteX3" fmla="*/ 5856288 w 5856288"/>
              <a:gd name="connsiteY3" fmla="*/ 2609029 h 6858000"/>
              <a:gd name="connsiteX4" fmla="*/ 5856288 w 5856288"/>
              <a:gd name="connsiteY4" fmla="*/ 6858000 h 6858000"/>
              <a:gd name="connsiteX5" fmla="*/ 0 w 5856288"/>
              <a:gd name="connsiteY5" fmla="*/ 6858000 h 6858000"/>
              <a:gd name="connsiteX6" fmla="*/ 0 w 5856288"/>
              <a:gd name="connsiteY6" fmla="*/ 0 h 6858000"/>
              <a:gd name="connsiteX0" fmla="*/ 2133600 w 5856288"/>
              <a:gd name="connsiteY0" fmla="*/ 2679700 h 6858000"/>
              <a:gd name="connsiteX1" fmla="*/ 2928144 w 5856288"/>
              <a:gd name="connsiteY1" fmla="*/ 0 h 6858000"/>
              <a:gd name="connsiteX2" fmla="*/ 2928144 w 5856288"/>
              <a:gd name="connsiteY2" fmla="*/ 2609029 h 6858000"/>
              <a:gd name="connsiteX3" fmla="*/ 5856288 w 5856288"/>
              <a:gd name="connsiteY3" fmla="*/ 2609029 h 6858000"/>
              <a:gd name="connsiteX4" fmla="*/ 5856288 w 5856288"/>
              <a:gd name="connsiteY4" fmla="*/ 6858000 h 6858000"/>
              <a:gd name="connsiteX5" fmla="*/ 0 w 5856288"/>
              <a:gd name="connsiteY5" fmla="*/ 6858000 h 6858000"/>
              <a:gd name="connsiteX6" fmla="*/ 2133600 w 5856288"/>
              <a:gd name="connsiteY6" fmla="*/ 2679700 h 6858000"/>
              <a:gd name="connsiteX0" fmla="*/ 2133600 w 5856288"/>
              <a:gd name="connsiteY0" fmla="*/ 2686871 h 6865171"/>
              <a:gd name="connsiteX1" fmla="*/ 2928144 w 5856288"/>
              <a:gd name="connsiteY1" fmla="*/ 7171 h 6865171"/>
              <a:gd name="connsiteX2" fmla="*/ 4426744 w 5856288"/>
              <a:gd name="connsiteY2" fmla="*/ 0 h 6865171"/>
              <a:gd name="connsiteX3" fmla="*/ 5856288 w 5856288"/>
              <a:gd name="connsiteY3" fmla="*/ 2616200 h 6865171"/>
              <a:gd name="connsiteX4" fmla="*/ 5856288 w 5856288"/>
              <a:gd name="connsiteY4" fmla="*/ 6865171 h 6865171"/>
              <a:gd name="connsiteX5" fmla="*/ 0 w 5856288"/>
              <a:gd name="connsiteY5" fmla="*/ 6865171 h 6865171"/>
              <a:gd name="connsiteX6" fmla="*/ 2133600 w 5856288"/>
              <a:gd name="connsiteY6" fmla="*/ 2686871 h 6865171"/>
              <a:gd name="connsiteX0" fmla="*/ 2133600 w 5856288"/>
              <a:gd name="connsiteY0" fmla="*/ 2686871 h 6865171"/>
              <a:gd name="connsiteX1" fmla="*/ 845344 w 5856288"/>
              <a:gd name="connsiteY1" fmla="*/ 7171 h 6865171"/>
              <a:gd name="connsiteX2" fmla="*/ 4426744 w 5856288"/>
              <a:gd name="connsiteY2" fmla="*/ 0 h 6865171"/>
              <a:gd name="connsiteX3" fmla="*/ 5856288 w 5856288"/>
              <a:gd name="connsiteY3" fmla="*/ 2616200 h 6865171"/>
              <a:gd name="connsiteX4" fmla="*/ 5856288 w 5856288"/>
              <a:gd name="connsiteY4" fmla="*/ 6865171 h 6865171"/>
              <a:gd name="connsiteX5" fmla="*/ 0 w 5856288"/>
              <a:gd name="connsiteY5" fmla="*/ 6865171 h 6865171"/>
              <a:gd name="connsiteX6" fmla="*/ 2133600 w 5856288"/>
              <a:gd name="connsiteY6" fmla="*/ 2686871 h 6865171"/>
              <a:gd name="connsiteX0" fmla="*/ 2146300 w 5856288"/>
              <a:gd name="connsiteY0" fmla="*/ 2648771 h 6865171"/>
              <a:gd name="connsiteX1" fmla="*/ 845344 w 5856288"/>
              <a:gd name="connsiteY1" fmla="*/ 7171 h 6865171"/>
              <a:gd name="connsiteX2" fmla="*/ 4426744 w 5856288"/>
              <a:gd name="connsiteY2" fmla="*/ 0 h 6865171"/>
              <a:gd name="connsiteX3" fmla="*/ 5856288 w 5856288"/>
              <a:gd name="connsiteY3" fmla="*/ 2616200 h 6865171"/>
              <a:gd name="connsiteX4" fmla="*/ 5856288 w 5856288"/>
              <a:gd name="connsiteY4" fmla="*/ 6865171 h 6865171"/>
              <a:gd name="connsiteX5" fmla="*/ 0 w 5856288"/>
              <a:gd name="connsiteY5" fmla="*/ 6865171 h 6865171"/>
              <a:gd name="connsiteX6" fmla="*/ 2146300 w 5856288"/>
              <a:gd name="connsiteY6" fmla="*/ 2648771 h 6865171"/>
              <a:gd name="connsiteX0" fmla="*/ 2108200 w 5818188"/>
              <a:gd name="connsiteY0" fmla="*/ 2648771 h 6865171"/>
              <a:gd name="connsiteX1" fmla="*/ 807244 w 5818188"/>
              <a:gd name="connsiteY1" fmla="*/ 7171 h 6865171"/>
              <a:gd name="connsiteX2" fmla="*/ 4388644 w 5818188"/>
              <a:gd name="connsiteY2" fmla="*/ 0 h 6865171"/>
              <a:gd name="connsiteX3" fmla="*/ 5818188 w 5818188"/>
              <a:gd name="connsiteY3" fmla="*/ 2616200 h 6865171"/>
              <a:gd name="connsiteX4" fmla="*/ 5818188 w 5818188"/>
              <a:gd name="connsiteY4" fmla="*/ 6865171 h 6865171"/>
              <a:gd name="connsiteX5" fmla="*/ 0 w 5818188"/>
              <a:gd name="connsiteY5" fmla="*/ 6865171 h 6865171"/>
              <a:gd name="connsiteX6" fmla="*/ 2108200 w 5818188"/>
              <a:gd name="connsiteY6" fmla="*/ 2648771 h 6865171"/>
              <a:gd name="connsiteX0" fmla="*/ 2108200 w 5818188"/>
              <a:gd name="connsiteY0" fmla="*/ 2648771 h 6865171"/>
              <a:gd name="connsiteX1" fmla="*/ 807244 w 5818188"/>
              <a:gd name="connsiteY1" fmla="*/ 7171 h 6865171"/>
              <a:gd name="connsiteX2" fmla="*/ 4388644 w 5818188"/>
              <a:gd name="connsiteY2" fmla="*/ 0 h 6865171"/>
              <a:gd name="connsiteX3" fmla="*/ 5818188 w 5818188"/>
              <a:gd name="connsiteY3" fmla="*/ 2616200 h 6865171"/>
              <a:gd name="connsiteX4" fmla="*/ 3608388 w 5818188"/>
              <a:gd name="connsiteY4" fmla="*/ 6865171 h 6865171"/>
              <a:gd name="connsiteX5" fmla="*/ 0 w 5818188"/>
              <a:gd name="connsiteY5" fmla="*/ 6865171 h 6865171"/>
              <a:gd name="connsiteX6" fmla="*/ 2108200 w 5818188"/>
              <a:gd name="connsiteY6" fmla="*/ 2648771 h 6865171"/>
              <a:gd name="connsiteX0" fmla="*/ 2108200 w 5741988"/>
              <a:gd name="connsiteY0" fmla="*/ 2648771 h 6865171"/>
              <a:gd name="connsiteX1" fmla="*/ 807244 w 5741988"/>
              <a:gd name="connsiteY1" fmla="*/ 7171 h 6865171"/>
              <a:gd name="connsiteX2" fmla="*/ 4388644 w 5741988"/>
              <a:gd name="connsiteY2" fmla="*/ 0 h 6865171"/>
              <a:gd name="connsiteX3" fmla="*/ 5741988 w 5741988"/>
              <a:gd name="connsiteY3" fmla="*/ 2654300 h 6865171"/>
              <a:gd name="connsiteX4" fmla="*/ 3608388 w 5741988"/>
              <a:gd name="connsiteY4" fmla="*/ 6865171 h 6865171"/>
              <a:gd name="connsiteX5" fmla="*/ 0 w 5741988"/>
              <a:gd name="connsiteY5" fmla="*/ 6865171 h 6865171"/>
              <a:gd name="connsiteX6" fmla="*/ 2108200 w 5741988"/>
              <a:gd name="connsiteY6" fmla="*/ 2648771 h 6865171"/>
              <a:gd name="connsiteX0" fmla="*/ 2108200 w 5741988"/>
              <a:gd name="connsiteY0" fmla="*/ 2641600 h 6858000"/>
              <a:gd name="connsiteX1" fmla="*/ 807244 w 5741988"/>
              <a:gd name="connsiteY1" fmla="*/ 0 h 6858000"/>
              <a:gd name="connsiteX2" fmla="*/ 4401344 w 5741988"/>
              <a:gd name="connsiteY2" fmla="*/ 5529 h 6858000"/>
              <a:gd name="connsiteX3" fmla="*/ 5741988 w 5741988"/>
              <a:gd name="connsiteY3" fmla="*/ 2647129 h 6858000"/>
              <a:gd name="connsiteX4" fmla="*/ 3608388 w 5741988"/>
              <a:gd name="connsiteY4" fmla="*/ 6858000 h 6858000"/>
              <a:gd name="connsiteX5" fmla="*/ 0 w 5741988"/>
              <a:gd name="connsiteY5" fmla="*/ 6858000 h 6858000"/>
              <a:gd name="connsiteX6" fmla="*/ 2108200 w 5741988"/>
              <a:gd name="connsiteY6" fmla="*/ 2641600 h 6858000"/>
              <a:gd name="connsiteX0" fmla="*/ 2108200 w 5741988"/>
              <a:gd name="connsiteY0" fmla="*/ 2652798 h 6869198"/>
              <a:gd name="connsiteX1" fmla="*/ 807244 w 5741988"/>
              <a:gd name="connsiteY1" fmla="*/ 11198 h 6869198"/>
              <a:gd name="connsiteX2" fmla="*/ 4401344 w 5741988"/>
              <a:gd name="connsiteY2" fmla="*/ 0 h 6869198"/>
              <a:gd name="connsiteX3" fmla="*/ 5741988 w 5741988"/>
              <a:gd name="connsiteY3" fmla="*/ 2658327 h 6869198"/>
              <a:gd name="connsiteX4" fmla="*/ 3608388 w 5741988"/>
              <a:gd name="connsiteY4" fmla="*/ 6869198 h 6869198"/>
              <a:gd name="connsiteX5" fmla="*/ 0 w 5741988"/>
              <a:gd name="connsiteY5" fmla="*/ 6869198 h 6869198"/>
              <a:gd name="connsiteX6" fmla="*/ 2108200 w 5741988"/>
              <a:gd name="connsiteY6" fmla="*/ 2652798 h 6869198"/>
              <a:gd name="connsiteX0" fmla="*/ 2108200 w 5741988"/>
              <a:gd name="connsiteY0" fmla="*/ 2647222 h 6863622"/>
              <a:gd name="connsiteX1" fmla="*/ 807244 w 5741988"/>
              <a:gd name="connsiteY1" fmla="*/ 5622 h 6863622"/>
              <a:gd name="connsiteX2" fmla="*/ 4401344 w 5741988"/>
              <a:gd name="connsiteY2" fmla="*/ 0 h 6863622"/>
              <a:gd name="connsiteX3" fmla="*/ 5741988 w 5741988"/>
              <a:gd name="connsiteY3" fmla="*/ 2652751 h 6863622"/>
              <a:gd name="connsiteX4" fmla="*/ 3608388 w 5741988"/>
              <a:gd name="connsiteY4" fmla="*/ 6863622 h 6863622"/>
              <a:gd name="connsiteX5" fmla="*/ 0 w 5741988"/>
              <a:gd name="connsiteY5" fmla="*/ 6863622 h 6863622"/>
              <a:gd name="connsiteX6" fmla="*/ 2108200 w 5741988"/>
              <a:gd name="connsiteY6" fmla="*/ 2647222 h 6863622"/>
              <a:gd name="connsiteX0" fmla="*/ 2108200 w 5741988"/>
              <a:gd name="connsiteY0" fmla="*/ 2652751 h 6869151"/>
              <a:gd name="connsiteX1" fmla="*/ 807244 w 5741988"/>
              <a:gd name="connsiteY1" fmla="*/ 0 h 6869151"/>
              <a:gd name="connsiteX2" fmla="*/ 4401344 w 5741988"/>
              <a:gd name="connsiteY2" fmla="*/ 5529 h 6869151"/>
              <a:gd name="connsiteX3" fmla="*/ 5741988 w 5741988"/>
              <a:gd name="connsiteY3" fmla="*/ 2658280 h 6869151"/>
              <a:gd name="connsiteX4" fmla="*/ 3608388 w 5741988"/>
              <a:gd name="connsiteY4" fmla="*/ 6869151 h 6869151"/>
              <a:gd name="connsiteX5" fmla="*/ 0 w 5741988"/>
              <a:gd name="connsiteY5" fmla="*/ 6869151 h 6869151"/>
              <a:gd name="connsiteX6" fmla="*/ 2108200 w 5741988"/>
              <a:gd name="connsiteY6" fmla="*/ 2652751 h 6869151"/>
              <a:gd name="connsiteX0" fmla="*/ 2108200 w 5741988"/>
              <a:gd name="connsiteY0" fmla="*/ 2663949 h 6880349"/>
              <a:gd name="connsiteX1" fmla="*/ 807244 w 5741988"/>
              <a:gd name="connsiteY1" fmla="*/ 11198 h 6880349"/>
              <a:gd name="connsiteX2" fmla="*/ 4401344 w 5741988"/>
              <a:gd name="connsiteY2" fmla="*/ 0 h 6880349"/>
              <a:gd name="connsiteX3" fmla="*/ 5741988 w 5741988"/>
              <a:gd name="connsiteY3" fmla="*/ 2669478 h 6880349"/>
              <a:gd name="connsiteX4" fmla="*/ 3608388 w 5741988"/>
              <a:gd name="connsiteY4" fmla="*/ 6880349 h 6880349"/>
              <a:gd name="connsiteX5" fmla="*/ 0 w 5741988"/>
              <a:gd name="connsiteY5" fmla="*/ 6880349 h 6880349"/>
              <a:gd name="connsiteX6" fmla="*/ 2108200 w 5741988"/>
              <a:gd name="connsiteY6" fmla="*/ 2663949 h 688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41988" h="6880349">
                <a:moveTo>
                  <a:pt x="2108200" y="2663949"/>
                </a:moveTo>
                <a:lnTo>
                  <a:pt x="807244" y="11198"/>
                </a:lnTo>
                <a:lnTo>
                  <a:pt x="4401344" y="0"/>
                </a:lnTo>
                <a:lnTo>
                  <a:pt x="5741988" y="2669478"/>
                </a:lnTo>
                <a:lnTo>
                  <a:pt x="3608388" y="6880349"/>
                </a:lnTo>
                <a:lnTo>
                  <a:pt x="0" y="6880349"/>
                </a:lnTo>
                <a:lnTo>
                  <a:pt x="2108200" y="2663949"/>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nchor="ctr"/>
          <a:lstStyle>
            <a:lvl1pPr marL="0" indent="0" algn="ctr">
              <a:buNone/>
              <a:defRPr/>
            </a:lvl1pPr>
          </a:lstStyle>
          <a:p>
            <a:endParaRPr lang="en-US" dirty="0"/>
          </a:p>
        </p:txBody>
      </p:sp>
      <p:sp>
        <p:nvSpPr>
          <p:cNvPr id="13" name="Text Placeholder 2">
            <a:extLst>
              <a:ext uri="{FF2B5EF4-FFF2-40B4-BE49-F238E27FC236}">
                <a16:creationId xmlns:a16="http://schemas.microsoft.com/office/drawing/2014/main" id="{5C41AECF-75A9-7F47-8482-B8BC46C3A8C4}"/>
              </a:ext>
            </a:extLst>
          </p:cNvPr>
          <p:cNvSpPr>
            <a:spLocks noGrp="1"/>
          </p:cNvSpPr>
          <p:nvPr>
            <p:ph type="body" idx="1"/>
          </p:nvPr>
        </p:nvSpPr>
        <p:spPr>
          <a:xfrm>
            <a:off x="831850" y="4589463"/>
            <a:ext cx="6593814"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17582957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reaker 1">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A5C0CEF-D11D-7843-8F97-D6BF580C4D14}"/>
              </a:ext>
            </a:extLst>
          </p:cNvPr>
          <p:cNvSpPr/>
          <p:nvPr userDrawn="1"/>
        </p:nvSpPr>
        <p:spPr>
          <a:xfrm>
            <a:off x="0" y="0"/>
            <a:ext cx="12192000" cy="6857549"/>
          </a:xfrm>
          <a:prstGeom prst="rect">
            <a:avLst/>
          </a:prstGeom>
          <a:solidFill>
            <a:srgbClr val="00A4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lacial Indifference" charset="0"/>
              <a:ea typeface="Glacial Indifference" charset="0"/>
              <a:cs typeface="Glacial Indifference" charset="0"/>
            </a:endParaRPr>
          </a:p>
        </p:txBody>
      </p:sp>
      <p:sp>
        <p:nvSpPr>
          <p:cNvPr id="2" name="Title 1">
            <a:extLst>
              <a:ext uri="{FF2B5EF4-FFF2-40B4-BE49-F238E27FC236}">
                <a16:creationId xmlns:a16="http://schemas.microsoft.com/office/drawing/2014/main" id="{2AFCFF95-2CAF-D543-BF4D-28687C15C556}"/>
              </a:ext>
            </a:extLst>
          </p:cNvPr>
          <p:cNvSpPr>
            <a:spLocks noGrp="1"/>
          </p:cNvSpPr>
          <p:nvPr>
            <p:ph type="title"/>
          </p:nvPr>
        </p:nvSpPr>
        <p:spPr>
          <a:xfrm>
            <a:off x="838198" y="1757927"/>
            <a:ext cx="10515601" cy="2949085"/>
          </a:xfrm>
        </p:spPr>
        <p:txBody>
          <a:bodyPr>
            <a:normAutofit/>
          </a:bodyPr>
          <a:lstStyle>
            <a:lvl1pPr>
              <a:defRPr sz="4800" b="1">
                <a:solidFill>
                  <a:schemeClr val="bg1"/>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5BA8CB4A-D1D8-DA49-9840-3074465151A7}"/>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7010BF2B-ECEB-ED4E-A568-9ABAE03FEE1A}"/>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5" name="Slide Number Placeholder 4">
            <a:extLst>
              <a:ext uri="{FF2B5EF4-FFF2-40B4-BE49-F238E27FC236}">
                <a16:creationId xmlns:a16="http://schemas.microsoft.com/office/drawing/2014/main" id="{1E3EF7FA-B420-944D-A8DA-2AD15A401D80}"/>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7" name="Rectangle 6">
            <a:extLst>
              <a:ext uri="{FF2B5EF4-FFF2-40B4-BE49-F238E27FC236}">
                <a16:creationId xmlns:a16="http://schemas.microsoft.com/office/drawing/2014/main" id="{67EE68FD-6420-B14A-9361-D631A3142D94}"/>
              </a:ext>
            </a:extLst>
          </p:cNvPr>
          <p:cNvSpPr/>
          <p:nvPr userDrawn="1"/>
        </p:nvSpPr>
        <p:spPr>
          <a:xfrm>
            <a:off x="838200" y="6718637"/>
            <a:ext cx="10515600" cy="138912"/>
          </a:xfrm>
          <a:prstGeom prst="rect">
            <a:avLst/>
          </a:prstGeom>
          <a:solidFill>
            <a:srgbClr val="2413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lacial Indifference" charset="0"/>
              <a:ea typeface="Glacial Indifference" charset="0"/>
              <a:cs typeface="Glacial Indifference" charset="0"/>
            </a:endParaRPr>
          </a:p>
        </p:txBody>
      </p:sp>
      <p:sp>
        <p:nvSpPr>
          <p:cNvPr id="8" name="Rectangle 7">
            <a:extLst>
              <a:ext uri="{FF2B5EF4-FFF2-40B4-BE49-F238E27FC236}">
                <a16:creationId xmlns:a16="http://schemas.microsoft.com/office/drawing/2014/main" id="{A894D6F0-572A-5843-8FF5-CC2607DCCB2E}"/>
              </a:ext>
            </a:extLst>
          </p:cNvPr>
          <p:cNvSpPr/>
          <p:nvPr userDrawn="1"/>
        </p:nvSpPr>
        <p:spPr>
          <a:xfrm>
            <a:off x="5682265" y="6708009"/>
            <a:ext cx="827471" cy="169277"/>
          </a:xfrm>
          <a:prstGeom prst="rect">
            <a:avLst/>
          </a:prstGeom>
        </p:spPr>
        <p:txBody>
          <a:bodyPr wrap="none">
            <a:spAutoFit/>
          </a:bodyPr>
          <a:lstStyle/>
          <a:p>
            <a:pPr marL="0" marR="0" indent="0" algn="l" defTabSz="914377" rtl="0" eaLnBrk="0" fontAlgn="base" latinLnBrk="0" hangingPunct="0">
              <a:lnSpc>
                <a:spcPct val="100000"/>
              </a:lnSpc>
              <a:spcBef>
                <a:spcPct val="0"/>
              </a:spcBef>
              <a:spcAft>
                <a:spcPct val="0"/>
              </a:spcAft>
              <a:buClrTx/>
              <a:buSzTx/>
              <a:buFontTx/>
              <a:buNone/>
              <a:tabLst/>
              <a:defRPr/>
            </a:pPr>
            <a:r>
              <a:rPr lang="en-US" altLang="en-US" sz="500" dirty="0">
                <a:solidFill>
                  <a:schemeClr val="bg1">
                    <a:alpha val="40000"/>
                  </a:schemeClr>
                </a:solidFill>
                <a:latin typeface="Glacial Indifference" charset="0"/>
              </a:rPr>
              <a:t>©2019 SomaLogic, Inc.</a:t>
            </a:r>
            <a:r>
              <a:rPr lang="en-US" altLang="en-US" sz="500" baseline="0" dirty="0">
                <a:solidFill>
                  <a:schemeClr val="bg1">
                    <a:alpha val="40000"/>
                  </a:schemeClr>
                </a:solidFill>
                <a:latin typeface="Glacial Indifference" charset="0"/>
              </a:rPr>
              <a:t> </a:t>
            </a:r>
            <a:endParaRPr lang="en-US" altLang="en-US" sz="500" dirty="0">
              <a:solidFill>
                <a:schemeClr val="bg1">
                  <a:alpha val="40000"/>
                </a:schemeClr>
              </a:solidFill>
              <a:latin typeface="Glacial Indifference" charset="0"/>
            </a:endParaRPr>
          </a:p>
        </p:txBody>
      </p:sp>
      <p:pic>
        <p:nvPicPr>
          <p:cNvPr id="9" name="Picture 8">
            <a:extLst>
              <a:ext uri="{FF2B5EF4-FFF2-40B4-BE49-F238E27FC236}">
                <a16:creationId xmlns:a16="http://schemas.microsoft.com/office/drawing/2014/main" id="{8F78678A-41CF-5F43-B819-5DB4622344E0}"/>
              </a:ext>
            </a:extLst>
          </p:cNvPr>
          <p:cNvPicPr>
            <a:picLocks noChangeAspect="1"/>
          </p:cNvPicPr>
          <p:nvPr userDrawn="1"/>
        </p:nvPicPr>
        <p:blipFill>
          <a:blip r:embed="rId2">
            <a:lum bright="100000"/>
          </a:blip>
          <a:stretch>
            <a:fillRect/>
          </a:stretch>
        </p:blipFill>
        <p:spPr>
          <a:xfrm>
            <a:off x="622299" y="6351076"/>
            <a:ext cx="1704975" cy="320378"/>
          </a:xfrm>
          <a:prstGeom prst="rect">
            <a:avLst/>
          </a:prstGeom>
        </p:spPr>
      </p:pic>
      <p:cxnSp>
        <p:nvCxnSpPr>
          <p:cNvPr id="13" name="Straight Connector 12">
            <a:extLst>
              <a:ext uri="{FF2B5EF4-FFF2-40B4-BE49-F238E27FC236}">
                <a16:creationId xmlns:a16="http://schemas.microsoft.com/office/drawing/2014/main" id="{175782D1-1BFC-594F-8BA2-8B6C30523E53}"/>
              </a:ext>
            </a:extLst>
          </p:cNvPr>
          <p:cNvCxnSpPr>
            <a:cxnSpLocks/>
          </p:cNvCxnSpPr>
          <p:nvPr userDrawn="1"/>
        </p:nvCxnSpPr>
        <p:spPr>
          <a:xfrm>
            <a:off x="838200" y="6230699"/>
            <a:ext cx="105156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96939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reaker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A5C0CEF-D11D-7843-8F97-D6BF580C4D14}"/>
              </a:ext>
            </a:extLst>
          </p:cNvPr>
          <p:cNvSpPr/>
          <p:nvPr userDrawn="1"/>
        </p:nvSpPr>
        <p:spPr>
          <a:xfrm>
            <a:off x="0" y="0"/>
            <a:ext cx="12192000" cy="6857549"/>
          </a:xfrm>
          <a:prstGeom prst="rect">
            <a:avLst/>
          </a:prstGeom>
          <a:solidFill>
            <a:srgbClr val="006B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lacial Indifference" charset="0"/>
              <a:ea typeface="Glacial Indifference" charset="0"/>
              <a:cs typeface="Glacial Indifference" charset="0"/>
            </a:endParaRPr>
          </a:p>
        </p:txBody>
      </p:sp>
      <p:sp>
        <p:nvSpPr>
          <p:cNvPr id="2" name="Title 1">
            <a:extLst>
              <a:ext uri="{FF2B5EF4-FFF2-40B4-BE49-F238E27FC236}">
                <a16:creationId xmlns:a16="http://schemas.microsoft.com/office/drawing/2014/main" id="{2AFCFF95-2CAF-D543-BF4D-28687C15C556}"/>
              </a:ext>
            </a:extLst>
          </p:cNvPr>
          <p:cNvSpPr>
            <a:spLocks noGrp="1"/>
          </p:cNvSpPr>
          <p:nvPr>
            <p:ph type="title"/>
          </p:nvPr>
        </p:nvSpPr>
        <p:spPr>
          <a:xfrm>
            <a:off x="838198" y="1757927"/>
            <a:ext cx="10515601" cy="2949085"/>
          </a:xfrm>
        </p:spPr>
        <p:txBody>
          <a:bodyPr>
            <a:normAutofit/>
          </a:bodyPr>
          <a:lstStyle>
            <a:lvl1pPr>
              <a:defRPr sz="4800" b="1">
                <a:solidFill>
                  <a:schemeClr val="bg1"/>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5BA8CB4A-D1D8-DA49-9840-3074465151A7}"/>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7010BF2B-ECEB-ED4E-A568-9ABAE03FEE1A}"/>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5" name="Slide Number Placeholder 4">
            <a:extLst>
              <a:ext uri="{FF2B5EF4-FFF2-40B4-BE49-F238E27FC236}">
                <a16:creationId xmlns:a16="http://schemas.microsoft.com/office/drawing/2014/main" id="{1E3EF7FA-B420-944D-A8DA-2AD15A401D80}"/>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7" name="Rectangle 6">
            <a:extLst>
              <a:ext uri="{FF2B5EF4-FFF2-40B4-BE49-F238E27FC236}">
                <a16:creationId xmlns:a16="http://schemas.microsoft.com/office/drawing/2014/main" id="{67EE68FD-6420-B14A-9361-D631A3142D94}"/>
              </a:ext>
            </a:extLst>
          </p:cNvPr>
          <p:cNvSpPr/>
          <p:nvPr userDrawn="1"/>
        </p:nvSpPr>
        <p:spPr>
          <a:xfrm>
            <a:off x="838200" y="6718637"/>
            <a:ext cx="10515600" cy="138912"/>
          </a:xfrm>
          <a:prstGeom prst="rect">
            <a:avLst/>
          </a:prstGeom>
          <a:solidFill>
            <a:srgbClr val="2413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lacial Indifference" charset="0"/>
              <a:ea typeface="Glacial Indifference" charset="0"/>
              <a:cs typeface="Glacial Indifference" charset="0"/>
            </a:endParaRPr>
          </a:p>
        </p:txBody>
      </p:sp>
      <p:sp>
        <p:nvSpPr>
          <p:cNvPr id="8" name="Rectangle 7">
            <a:extLst>
              <a:ext uri="{FF2B5EF4-FFF2-40B4-BE49-F238E27FC236}">
                <a16:creationId xmlns:a16="http://schemas.microsoft.com/office/drawing/2014/main" id="{A894D6F0-572A-5843-8FF5-CC2607DCCB2E}"/>
              </a:ext>
            </a:extLst>
          </p:cNvPr>
          <p:cNvSpPr/>
          <p:nvPr userDrawn="1"/>
        </p:nvSpPr>
        <p:spPr>
          <a:xfrm>
            <a:off x="5682265" y="6708009"/>
            <a:ext cx="827471" cy="169277"/>
          </a:xfrm>
          <a:prstGeom prst="rect">
            <a:avLst/>
          </a:prstGeom>
        </p:spPr>
        <p:txBody>
          <a:bodyPr wrap="none">
            <a:spAutoFit/>
          </a:bodyPr>
          <a:lstStyle/>
          <a:p>
            <a:pPr marL="0" marR="0" indent="0" algn="l" defTabSz="914377" rtl="0" eaLnBrk="0" fontAlgn="base" latinLnBrk="0" hangingPunct="0">
              <a:lnSpc>
                <a:spcPct val="100000"/>
              </a:lnSpc>
              <a:spcBef>
                <a:spcPct val="0"/>
              </a:spcBef>
              <a:spcAft>
                <a:spcPct val="0"/>
              </a:spcAft>
              <a:buClrTx/>
              <a:buSzTx/>
              <a:buFontTx/>
              <a:buNone/>
              <a:tabLst/>
              <a:defRPr/>
            </a:pPr>
            <a:r>
              <a:rPr lang="en-US" altLang="en-US" sz="500" dirty="0">
                <a:solidFill>
                  <a:schemeClr val="bg1">
                    <a:alpha val="40000"/>
                  </a:schemeClr>
                </a:solidFill>
                <a:latin typeface="Glacial Indifference" charset="0"/>
              </a:rPr>
              <a:t>©2019 SomaLogic, Inc.</a:t>
            </a:r>
            <a:r>
              <a:rPr lang="en-US" altLang="en-US" sz="500" baseline="0" dirty="0">
                <a:solidFill>
                  <a:schemeClr val="bg1">
                    <a:alpha val="40000"/>
                  </a:schemeClr>
                </a:solidFill>
                <a:latin typeface="Glacial Indifference" charset="0"/>
              </a:rPr>
              <a:t> </a:t>
            </a:r>
            <a:endParaRPr lang="en-US" altLang="en-US" sz="500" dirty="0">
              <a:solidFill>
                <a:schemeClr val="bg1">
                  <a:alpha val="40000"/>
                </a:schemeClr>
              </a:solidFill>
              <a:latin typeface="Glacial Indifference" charset="0"/>
            </a:endParaRPr>
          </a:p>
        </p:txBody>
      </p:sp>
      <p:pic>
        <p:nvPicPr>
          <p:cNvPr id="9" name="Picture 8">
            <a:extLst>
              <a:ext uri="{FF2B5EF4-FFF2-40B4-BE49-F238E27FC236}">
                <a16:creationId xmlns:a16="http://schemas.microsoft.com/office/drawing/2014/main" id="{8F78678A-41CF-5F43-B819-5DB4622344E0}"/>
              </a:ext>
            </a:extLst>
          </p:cNvPr>
          <p:cNvPicPr>
            <a:picLocks noChangeAspect="1"/>
          </p:cNvPicPr>
          <p:nvPr userDrawn="1"/>
        </p:nvPicPr>
        <p:blipFill>
          <a:blip r:embed="rId2">
            <a:lum bright="100000"/>
          </a:blip>
          <a:stretch>
            <a:fillRect/>
          </a:stretch>
        </p:blipFill>
        <p:spPr>
          <a:xfrm>
            <a:off x="622299" y="6351076"/>
            <a:ext cx="1704975" cy="320378"/>
          </a:xfrm>
          <a:prstGeom prst="rect">
            <a:avLst/>
          </a:prstGeom>
        </p:spPr>
      </p:pic>
      <p:cxnSp>
        <p:nvCxnSpPr>
          <p:cNvPr id="11" name="Straight Connector 10">
            <a:extLst>
              <a:ext uri="{FF2B5EF4-FFF2-40B4-BE49-F238E27FC236}">
                <a16:creationId xmlns:a16="http://schemas.microsoft.com/office/drawing/2014/main" id="{7FF3421E-F185-8647-8B05-02890AB701E0}"/>
              </a:ext>
            </a:extLst>
          </p:cNvPr>
          <p:cNvCxnSpPr>
            <a:cxnSpLocks/>
          </p:cNvCxnSpPr>
          <p:nvPr userDrawn="1"/>
        </p:nvCxnSpPr>
        <p:spPr>
          <a:xfrm>
            <a:off x="838200" y="6230699"/>
            <a:ext cx="105156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7328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Internal, with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C6F89-8CC5-E84E-9915-BCC7EEEE24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C9BF71-DB0B-3241-9328-AD4597A14A9E}"/>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86E1D83-6BE9-F146-B104-DC59B63CAF6E}"/>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AB61807A-DC0E-6542-927F-82A881989383}"/>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6" name="Slide Number Placeholder 5">
            <a:extLst>
              <a:ext uri="{FF2B5EF4-FFF2-40B4-BE49-F238E27FC236}">
                <a16:creationId xmlns:a16="http://schemas.microsoft.com/office/drawing/2014/main" id="{A48F4E28-F08F-7E4F-A439-AF4573166184}"/>
              </a:ext>
            </a:extLst>
          </p:cNvPr>
          <p:cNvSpPr>
            <a:spLocks noGrp="1"/>
          </p:cNvSpPr>
          <p:nvPr>
            <p:ph type="sldNum" sz="quarter" idx="12"/>
          </p:nvPr>
        </p:nvSpPr>
        <p:spPr/>
        <p:txBody>
          <a:bodyPr/>
          <a:lstStyle>
            <a:lvl1pPr>
              <a:defRPr/>
            </a:lvl1pPr>
          </a:lstStyle>
          <a:p>
            <a:r>
              <a:rPr lang="en-US" dirty="0"/>
              <a:t>#</a:t>
            </a:r>
          </a:p>
        </p:txBody>
      </p:sp>
      <p:sp>
        <p:nvSpPr>
          <p:cNvPr id="7" name="TextBox 6">
            <a:extLst>
              <a:ext uri="{FF2B5EF4-FFF2-40B4-BE49-F238E27FC236}">
                <a16:creationId xmlns:a16="http://schemas.microsoft.com/office/drawing/2014/main" id="{882C55ED-4C0B-244B-A7E9-F1C999BF6248}"/>
              </a:ext>
            </a:extLst>
          </p:cNvPr>
          <p:cNvSpPr txBox="1"/>
          <p:nvPr userDrawn="1"/>
        </p:nvSpPr>
        <p:spPr>
          <a:xfrm>
            <a:off x="668923" y="748703"/>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563141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1A7D21D9-2553-8142-BD2B-A95BE18F7B90}"/>
              </a:ext>
            </a:extLst>
          </p:cNvPr>
          <p:cNvPicPr>
            <a:picLocks noChangeAspect="1"/>
          </p:cNvPicPr>
          <p:nvPr userDrawn="1"/>
        </p:nvPicPr>
        <p:blipFill rotWithShape="1">
          <a:blip r:embed="rId2">
            <a:alphaModFix amt="25000"/>
          </a:blip>
          <a:srcRect b="20330"/>
          <a:stretch/>
        </p:blipFill>
        <p:spPr>
          <a:xfrm>
            <a:off x="0" y="-1"/>
            <a:ext cx="12191999" cy="6863899"/>
          </a:xfrm>
          <a:prstGeom prst="rect">
            <a:avLst/>
          </a:prstGeom>
          <a:gradFill>
            <a:gsLst>
              <a:gs pos="100000">
                <a:schemeClr val="accent1">
                  <a:lumMod val="5000"/>
                  <a:lumOff val="95000"/>
                </a:schemeClr>
              </a:gs>
              <a:gs pos="0">
                <a:schemeClr val="accent1">
                  <a:lumMod val="30000"/>
                  <a:lumOff val="70000"/>
                  <a:alpha val="80000"/>
                </a:schemeClr>
              </a:gs>
            </a:gsLst>
            <a:lin ang="5400000" scaled="1"/>
          </a:gradFill>
        </p:spPr>
      </p:pic>
      <p:sp>
        <p:nvSpPr>
          <p:cNvPr id="18" name="Rectangle 17">
            <a:extLst>
              <a:ext uri="{FF2B5EF4-FFF2-40B4-BE49-F238E27FC236}">
                <a16:creationId xmlns:a16="http://schemas.microsoft.com/office/drawing/2014/main" id="{9A03FFA2-7755-D34F-BEBA-732704CCEB8F}"/>
              </a:ext>
            </a:extLst>
          </p:cNvPr>
          <p:cNvSpPr/>
          <p:nvPr userDrawn="1"/>
        </p:nvSpPr>
        <p:spPr>
          <a:xfrm>
            <a:off x="-1" y="0"/>
            <a:ext cx="12192000" cy="6858000"/>
          </a:xfrm>
          <a:prstGeom prst="rect">
            <a:avLst/>
          </a:prstGeom>
          <a:gradFill flip="none" rotWithShape="1">
            <a:gsLst>
              <a:gs pos="73000">
                <a:schemeClr val="bg1">
                  <a:alpha val="0"/>
                </a:schemeClr>
              </a:gs>
              <a:gs pos="0">
                <a:schemeClr val="bg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553EAA8F-6E30-BB4E-B38E-380104180F26}"/>
              </a:ext>
            </a:extLst>
          </p:cNvPr>
          <p:cNvSpPr>
            <a:spLocks noGrp="1"/>
          </p:cNvSpPr>
          <p:nvPr>
            <p:ph type="subTitle" idx="1"/>
          </p:nvPr>
        </p:nvSpPr>
        <p:spPr>
          <a:xfrm>
            <a:off x="838200" y="5556835"/>
            <a:ext cx="10515600" cy="1152842"/>
          </a:xfrm>
        </p:spPr>
        <p:txBody>
          <a:bodyPr>
            <a:normAutofit/>
          </a:bodyPr>
          <a:lstStyle>
            <a:lvl1pPr marL="0" indent="0" algn="ctr">
              <a:buNone/>
              <a:defRPr sz="2000" b="1">
                <a:solidFill>
                  <a:srgbClr val="54585A"/>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5F1B4D8A-9381-5D4C-9E87-D96C8450A14B}"/>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AF1DF066-37F4-964A-9BE7-5EF586F90292}"/>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6" name="Slide Number Placeholder 5">
            <a:extLst>
              <a:ext uri="{FF2B5EF4-FFF2-40B4-BE49-F238E27FC236}">
                <a16:creationId xmlns:a16="http://schemas.microsoft.com/office/drawing/2014/main" id="{BDB6D6A3-7144-7149-B45E-4D591583D84D}"/>
              </a:ext>
            </a:extLst>
          </p:cNvPr>
          <p:cNvSpPr>
            <a:spLocks noGrp="1"/>
          </p:cNvSpPr>
          <p:nvPr>
            <p:ph type="sldNum" sz="quarter" idx="12"/>
          </p:nvPr>
        </p:nvSpPr>
        <p:spPr/>
        <p:txBody>
          <a:bodyPr/>
          <a:lstStyle/>
          <a:p>
            <a:fld id="{0DE3ABC3-23C9-1446-8C4B-3005995F2FB6}" type="slidenum">
              <a:rPr lang="en-US" smtClean="0"/>
              <a:t>‹#›</a:t>
            </a:fld>
            <a:endParaRPr lang="en-US"/>
          </a:p>
        </p:txBody>
      </p:sp>
      <p:pic>
        <p:nvPicPr>
          <p:cNvPr id="16" name="Picture 15">
            <a:extLst>
              <a:ext uri="{FF2B5EF4-FFF2-40B4-BE49-F238E27FC236}">
                <a16:creationId xmlns:a16="http://schemas.microsoft.com/office/drawing/2014/main" id="{053B5A32-B99D-8B46-8A2E-E82B2CB946CB}"/>
              </a:ext>
            </a:extLst>
          </p:cNvPr>
          <p:cNvPicPr>
            <a:picLocks noChangeAspect="1"/>
          </p:cNvPicPr>
          <p:nvPr userDrawn="1"/>
        </p:nvPicPr>
        <p:blipFill>
          <a:blip r:embed="rId3"/>
          <a:stretch>
            <a:fillRect/>
          </a:stretch>
        </p:blipFill>
        <p:spPr>
          <a:xfrm>
            <a:off x="1504042" y="2330499"/>
            <a:ext cx="8811235" cy="1655705"/>
          </a:xfrm>
          <a:prstGeom prst="rect">
            <a:avLst/>
          </a:prstGeom>
        </p:spPr>
      </p:pic>
      <p:cxnSp>
        <p:nvCxnSpPr>
          <p:cNvPr id="8" name="Straight Connector 7">
            <a:extLst>
              <a:ext uri="{FF2B5EF4-FFF2-40B4-BE49-F238E27FC236}">
                <a16:creationId xmlns:a16="http://schemas.microsoft.com/office/drawing/2014/main" id="{C29F334C-CD2D-1840-AA7A-9358F4714EE9}"/>
              </a:ext>
            </a:extLst>
          </p:cNvPr>
          <p:cNvCxnSpPr>
            <a:cxnSpLocks/>
          </p:cNvCxnSpPr>
          <p:nvPr userDrawn="1"/>
        </p:nvCxnSpPr>
        <p:spPr>
          <a:xfrm>
            <a:off x="838200" y="5359253"/>
            <a:ext cx="105156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20B9FED-DF13-A14F-8775-C02189009D61}"/>
              </a:ext>
            </a:extLst>
          </p:cNvPr>
          <p:cNvSpPr/>
          <p:nvPr userDrawn="1"/>
        </p:nvSpPr>
        <p:spPr>
          <a:xfrm>
            <a:off x="5682265" y="6708009"/>
            <a:ext cx="827471" cy="169277"/>
          </a:xfrm>
          <a:prstGeom prst="rect">
            <a:avLst/>
          </a:prstGeom>
        </p:spPr>
        <p:txBody>
          <a:bodyPr wrap="none">
            <a:spAutoFit/>
          </a:bodyPr>
          <a:lstStyle/>
          <a:p>
            <a:pPr marL="0" marR="0" indent="0" algn="l" defTabSz="914377" rtl="0" eaLnBrk="0" fontAlgn="base" latinLnBrk="0" hangingPunct="0">
              <a:lnSpc>
                <a:spcPct val="100000"/>
              </a:lnSpc>
              <a:spcBef>
                <a:spcPct val="0"/>
              </a:spcBef>
              <a:spcAft>
                <a:spcPct val="0"/>
              </a:spcAft>
              <a:buClrTx/>
              <a:buSzTx/>
              <a:buFontTx/>
              <a:buNone/>
              <a:tabLst/>
              <a:defRPr/>
            </a:pPr>
            <a:r>
              <a:rPr lang="en-US" altLang="en-US" sz="500" dirty="0">
                <a:solidFill>
                  <a:srgbClr val="24135F">
                    <a:alpha val="40000"/>
                  </a:srgbClr>
                </a:solidFill>
                <a:latin typeface="Glacial Indifference" charset="0"/>
              </a:rPr>
              <a:t>©2019 SomaLogic, Inc.</a:t>
            </a:r>
            <a:r>
              <a:rPr lang="en-US" altLang="en-US" sz="500" baseline="0" dirty="0">
                <a:solidFill>
                  <a:srgbClr val="24135F">
                    <a:alpha val="40000"/>
                  </a:srgbClr>
                </a:solidFill>
                <a:latin typeface="Glacial Indifference" charset="0"/>
              </a:rPr>
              <a:t> </a:t>
            </a:r>
            <a:endParaRPr lang="en-US" altLang="en-US" sz="500" dirty="0">
              <a:solidFill>
                <a:srgbClr val="24135F">
                  <a:alpha val="40000"/>
                </a:srgbClr>
              </a:solidFill>
              <a:latin typeface="Glacial Indifference" charset="0"/>
            </a:endParaRPr>
          </a:p>
        </p:txBody>
      </p:sp>
    </p:spTree>
    <p:extLst>
      <p:ext uri="{BB962C8B-B14F-4D97-AF65-F5344CB8AC3E}">
        <p14:creationId xmlns:p14="http://schemas.microsoft.com/office/powerpoint/2010/main" val="32378186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End Slide Fla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F1B4D8A-9381-5D4C-9E87-D96C8450A14B}"/>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AF1DF066-37F4-964A-9BE7-5EF586F90292}"/>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6" name="Slide Number Placeholder 5">
            <a:extLst>
              <a:ext uri="{FF2B5EF4-FFF2-40B4-BE49-F238E27FC236}">
                <a16:creationId xmlns:a16="http://schemas.microsoft.com/office/drawing/2014/main" id="{BDB6D6A3-7144-7149-B45E-4D591583D84D}"/>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10" name="Rectangle 9">
            <a:extLst>
              <a:ext uri="{FF2B5EF4-FFF2-40B4-BE49-F238E27FC236}">
                <a16:creationId xmlns:a16="http://schemas.microsoft.com/office/drawing/2014/main" id="{520B9FED-DF13-A14F-8775-C02189009D61}"/>
              </a:ext>
            </a:extLst>
          </p:cNvPr>
          <p:cNvSpPr/>
          <p:nvPr userDrawn="1"/>
        </p:nvSpPr>
        <p:spPr>
          <a:xfrm>
            <a:off x="5682265" y="6708009"/>
            <a:ext cx="827471" cy="169277"/>
          </a:xfrm>
          <a:prstGeom prst="rect">
            <a:avLst/>
          </a:prstGeom>
        </p:spPr>
        <p:txBody>
          <a:bodyPr wrap="none">
            <a:spAutoFit/>
          </a:bodyPr>
          <a:lstStyle/>
          <a:p>
            <a:pPr marL="0" marR="0" indent="0" algn="l" defTabSz="914377" rtl="0" eaLnBrk="0" fontAlgn="base" latinLnBrk="0" hangingPunct="0">
              <a:lnSpc>
                <a:spcPct val="100000"/>
              </a:lnSpc>
              <a:spcBef>
                <a:spcPct val="0"/>
              </a:spcBef>
              <a:spcAft>
                <a:spcPct val="0"/>
              </a:spcAft>
              <a:buClrTx/>
              <a:buSzTx/>
              <a:buFontTx/>
              <a:buNone/>
              <a:tabLst/>
              <a:defRPr/>
            </a:pPr>
            <a:r>
              <a:rPr lang="en-US" altLang="en-US" sz="500" dirty="0">
                <a:solidFill>
                  <a:srgbClr val="24135F">
                    <a:alpha val="40000"/>
                  </a:srgbClr>
                </a:solidFill>
                <a:latin typeface="Glacial Indifference" charset="0"/>
              </a:rPr>
              <a:t>©2019 SomaLogic, Inc.</a:t>
            </a:r>
            <a:r>
              <a:rPr lang="en-US" altLang="en-US" sz="500" baseline="0" dirty="0">
                <a:solidFill>
                  <a:srgbClr val="24135F">
                    <a:alpha val="40000"/>
                  </a:srgbClr>
                </a:solidFill>
                <a:latin typeface="Glacial Indifference" charset="0"/>
              </a:rPr>
              <a:t> </a:t>
            </a:r>
            <a:endParaRPr lang="en-US" altLang="en-US" sz="500" dirty="0">
              <a:solidFill>
                <a:srgbClr val="24135F">
                  <a:alpha val="40000"/>
                </a:srgbClr>
              </a:solidFill>
              <a:latin typeface="Glacial Indifference" charset="0"/>
            </a:endParaRPr>
          </a:p>
        </p:txBody>
      </p:sp>
    </p:spTree>
    <p:extLst>
      <p:ext uri="{BB962C8B-B14F-4D97-AF65-F5344CB8AC3E}">
        <p14:creationId xmlns:p14="http://schemas.microsoft.com/office/powerpoint/2010/main" val="14407851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nd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10837" y="1554481"/>
            <a:ext cx="11777472" cy="4527299"/>
          </a:xfrm>
          <a:prstGeom prst="rect">
            <a:avLst/>
          </a:prstGeom>
        </p:spPr>
        <p:txBody>
          <a:bodyPr/>
          <a:lstStyle>
            <a:lvl1pPr algn="l">
              <a:defRPr>
                <a:latin typeface="Glacial Indifference" charset="0"/>
                <a:ea typeface="Glacial Indifference" charset="0"/>
                <a:cs typeface="Glacial Indifference" charset="0"/>
              </a:defRPr>
            </a:lvl1pPr>
          </a:lstStyle>
          <a:p>
            <a:pPr lvl="0"/>
            <a:r>
              <a:rPr lang="en-US" dirty="0"/>
              <a:t>Click to edit Master text styles</a:t>
            </a:r>
          </a:p>
        </p:txBody>
      </p:sp>
      <p:sp>
        <p:nvSpPr>
          <p:cNvPr id="9" name="Title 1"/>
          <p:cNvSpPr>
            <a:spLocks noGrp="1"/>
          </p:cNvSpPr>
          <p:nvPr>
            <p:ph type="title" hasCustomPrompt="1"/>
          </p:nvPr>
        </p:nvSpPr>
        <p:spPr>
          <a:xfrm>
            <a:off x="207264" y="466344"/>
            <a:ext cx="11777472" cy="53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lvl1pPr>
              <a:defRPr lang="en-US" altLang="en-US" b="0" spc="0" baseline="0" dirty="0"/>
            </a:lvl1pPr>
          </a:lstStyle>
          <a:p>
            <a:pPr lvl="0"/>
            <a:r>
              <a:rPr lang="en-US" dirty="0"/>
              <a:t>Click to add title </a:t>
            </a:r>
          </a:p>
        </p:txBody>
      </p:sp>
      <p:sp>
        <p:nvSpPr>
          <p:cNvPr id="6" name="TextBox 5">
            <a:extLst>
              <a:ext uri="{FF2B5EF4-FFF2-40B4-BE49-F238E27FC236}">
                <a16:creationId xmlns:a16="http://schemas.microsoft.com/office/drawing/2014/main" id="{18FE8356-47A4-40B5-B16A-AA29EB0032C0}"/>
              </a:ext>
            </a:extLst>
          </p:cNvPr>
          <p:cNvSpPr txBox="1"/>
          <p:nvPr userDrawn="1"/>
        </p:nvSpPr>
        <p:spPr bwMode="auto">
          <a:xfrm>
            <a:off x="11784356" y="210313"/>
            <a:ext cx="203582"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none" lIns="0" tIns="0" rIns="0" bIns="0" rtlCol="0" anchor="ctr">
            <a:spAutoFit/>
          </a:bodyPr>
          <a:lstStyle>
            <a:defPPr>
              <a:defRPr lang="en-US"/>
            </a:defPPr>
            <a:lvl1pPr algn="r" eaLnBrk="1" hangingPunct="1">
              <a:defRPr sz="1050">
                <a:solidFill>
                  <a:schemeClr val="accent1"/>
                </a:solidFill>
                <a:latin typeface="Glacial Indifference" charset="0"/>
              </a:defRPr>
            </a:lvl1pPr>
          </a:lstStyle>
          <a:p>
            <a:pPr lvl="0" algn="l"/>
            <a:fld id="{A06CF33F-3B5A-46A5-8FB9-33B0A107261B}" type="slidenum">
              <a:rPr lang="en-US" sz="900" smtClean="0">
                <a:solidFill>
                  <a:schemeClr val="bg2"/>
                </a:solidFill>
              </a:rPr>
              <a:pPr lvl="0" algn="l"/>
              <a:t>‹#›</a:t>
            </a:fld>
            <a:endParaRPr lang="en-US" sz="900" dirty="0">
              <a:solidFill>
                <a:schemeClr val="bg2"/>
              </a:solidFill>
            </a:endParaRPr>
          </a:p>
        </p:txBody>
      </p:sp>
    </p:spTree>
    <p:extLst>
      <p:ext uri="{BB962C8B-B14F-4D97-AF65-F5344CB8AC3E}">
        <p14:creationId xmlns:p14="http://schemas.microsoft.com/office/powerpoint/2010/main" val="5909569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Title and Content">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243840" y="309728"/>
            <a:ext cx="11257281" cy="535531"/>
          </a:xfrm>
          <a:prstGeom prst="rect">
            <a:avLst/>
          </a:prstGeom>
        </p:spPr>
        <p:txBody>
          <a:bodyPr>
            <a:spAutoFit/>
          </a:bodyPr>
          <a:lstStyle>
            <a:lvl1pPr>
              <a:defRPr b="0">
                <a:latin typeface="Glacial Indifference" charset="0"/>
                <a:ea typeface="Glacial Indifference" charset="0"/>
                <a:cs typeface="Glacial Indifference" charset="0"/>
              </a:defRPr>
            </a:lvl1pPr>
          </a:lstStyle>
          <a:p>
            <a:endParaRPr lang="en-US" dirty="0"/>
          </a:p>
        </p:txBody>
      </p:sp>
      <p:sp>
        <p:nvSpPr>
          <p:cNvPr id="7" name="Text Placeholder 2"/>
          <p:cNvSpPr>
            <a:spLocks noGrp="1"/>
          </p:cNvSpPr>
          <p:nvPr>
            <p:ph type="body" idx="13"/>
          </p:nvPr>
        </p:nvSpPr>
        <p:spPr>
          <a:xfrm>
            <a:off x="243842" y="1782764"/>
            <a:ext cx="11257279" cy="4078287"/>
          </a:xfrm>
          <a:prstGeom prst="rect">
            <a:avLst/>
          </a:prstGeom>
        </p:spPr>
        <p:txBody>
          <a:bodyPr/>
          <a:lstStyle>
            <a:lvl1pPr>
              <a:defRPr>
                <a:latin typeface="Glacial Indifference" charset="0"/>
                <a:ea typeface="Glacial Indifference" charset="0"/>
                <a:cs typeface="Glacial Indifference" charset="0"/>
              </a:defRPr>
            </a:lvl1pPr>
          </a:lstStyle>
          <a:p>
            <a:endParaRPr lang="en-US" dirty="0"/>
          </a:p>
        </p:txBody>
      </p:sp>
      <p:sp>
        <p:nvSpPr>
          <p:cNvPr id="9" name="TextBox 8">
            <a:extLst>
              <a:ext uri="{FF2B5EF4-FFF2-40B4-BE49-F238E27FC236}">
                <a16:creationId xmlns:a16="http://schemas.microsoft.com/office/drawing/2014/main" id="{7E615EA0-6628-4C89-8087-D53D20D7C706}"/>
              </a:ext>
            </a:extLst>
          </p:cNvPr>
          <p:cNvSpPr txBox="1"/>
          <p:nvPr userDrawn="1"/>
        </p:nvSpPr>
        <p:spPr bwMode="auto">
          <a:xfrm>
            <a:off x="11887887" y="214600"/>
            <a:ext cx="179536" cy="1212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none" lIns="0" tIns="0" rIns="0" bIns="0" rtlCol="0" anchor="ctr">
            <a:spAutoFit/>
          </a:bodyPr>
          <a:lstStyle>
            <a:defPPr>
              <a:defRPr lang="en-US"/>
            </a:defPPr>
            <a:lvl1pPr algn="r" eaLnBrk="1" hangingPunct="1">
              <a:defRPr sz="1050">
                <a:solidFill>
                  <a:schemeClr val="accent1"/>
                </a:solidFill>
                <a:latin typeface="Glacial Indifference" charset="0"/>
              </a:defRPr>
            </a:lvl1pPr>
          </a:lstStyle>
          <a:p>
            <a:pPr lvl="0" algn="l"/>
            <a:fld id="{A06CF33F-3B5A-46A5-8FB9-33B0A107261B}" type="slidenum">
              <a:rPr lang="en-US" sz="788" smtClean="0"/>
              <a:pPr lvl="0" algn="l"/>
              <a:t>‹#›</a:t>
            </a:fld>
            <a:endParaRPr lang="en-US" sz="788" dirty="0"/>
          </a:p>
        </p:txBody>
      </p:sp>
    </p:spTree>
    <p:extLst>
      <p:ext uri="{BB962C8B-B14F-4D97-AF65-F5344CB8AC3E}">
        <p14:creationId xmlns:p14="http://schemas.microsoft.com/office/powerpoint/2010/main" val="97281010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Two Content">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13" name="Title 1"/>
          <p:cNvSpPr>
            <a:spLocks noGrp="1"/>
          </p:cNvSpPr>
          <p:nvPr>
            <p:ph type="title"/>
          </p:nvPr>
        </p:nvSpPr>
        <p:spPr>
          <a:xfrm>
            <a:off x="243840" y="365126"/>
            <a:ext cx="11109961" cy="5355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lvl1pPr>
              <a:defRPr lang="en-US" dirty="0"/>
            </a:lvl1pPr>
          </a:lstStyle>
          <a:p>
            <a:pPr lvl="0"/>
            <a:endParaRPr lang="en-US" dirty="0"/>
          </a:p>
        </p:txBody>
      </p:sp>
      <p:sp>
        <p:nvSpPr>
          <p:cNvPr id="16" name="Content Placeholder 3"/>
          <p:cNvSpPr>
            <a:spLocks noGrp="1"/>
          </p:cNvSpPr>
          <p:nvPr>
            <p:ph sz="half" idx="2"/>
          </p:nvPr>
        </p:nvSpPr>
        <p:spPr>
          <a:xfrm>
            <a:off x="5933440" y="1774825"/>
            <a:ext cx="5420360" cy="4351338"/>
          </a:xfrm>
          <a:prstGeom prst="rect">
            <a:avLst/>
          </a:prstGeom>
        </p:spPr>
        <p:txBody>
          <a:bodyPr/>
          <a:lstStyle>
            <a:lvl1pPr>
              <a:defRPr>
                <a:latin typeface="Glacial Indifference" charset="0"/>
                <a:ea typeface="Glacial Indifference" charset="0"/>
                <a:cs typeface="Glacial Indifference" charset="0"/>
              </a:defRPr>
            </a:lvl1pPr>
          </a:lstStyle>
          <a:p>
            <a:endParaRPr lang="en-US" dirty="0"/>
          </a:p>
        </p:txBody>
      </p:sp>
      <p:sp>
        <p:nvSpPr>
          <p:cNvPr id="17" name="Content Placeholder 3"/>
          <p:cNvSpPr>
            <a:spLocks noGrp="1"/>
          </p:cNvSpPr>
          <p:nvPr>
            <p:ph sz="half" idx="14"/>
          </p:nvPr>
        </p:nvSpPr>
        <p:spPr>
          <a:xfrm>
            <a:off x="243837" y="1774825"/>
            <a:ext cx="5425443" cy="4351338"/>
          </a:xfrm>
          <a:prstGeom prst="rect">
            <a:avLst/>
          </a:prstGeom>
        </p:spPr>
        <p:txBody>
          <a:bodyPr/>
          <a:lstStyle>
            <a:lvl1pPr>
              <a:defRPr>
                <a:latin typeface="Glacial Indifference" charset="0"/>
                <a:ea typeface="Glacial Indifference" charset="0"/>
                <a:cs typeface="Glacial Indifference" charset="0"/>
              </a:defRPr>
            </a:lvl1pPr>
          </a:lstStyle>
          <a:p>
            <a:endParaRPr lang="en-US" dirty="0"/>
          </a:p>
        </p:txBody>
      </p:sp>
      <p:sp>
        <p:nvSpPr>
          <p:cNvPr id="7" name="TextBox 6">
            <a:extLst>
              <a:ext uri="{FF2B5EF4-FFF2-40B4-BE49-F238E27FC236}">
                <a16:creationId xmlns:a16="http://schemas.microsoft.com/office/drawing/2014/main" id="{D7FB4949-A65F-4961-B0BF-230B72A311B8}"/>
              </a:ext>
            </a:extLst>
          </p:cNvPr>
          <p:cNvSpPr txBox="1"/>
          <p:nvPr userDrawn="1"/>
        </p:nvSpPr>
        <p:spPr bwMode="auto">
          <a:xfrm>
            <a:off x="11887887" y="214600"/>
            <a:ext cx="179536" cy="1212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none" lIns="0" tIns="0" rIns="0" bIns="0" rtlCol="0" anchor="ctr">
            <a:spAutoFit/>
          </a:bodyPr>
          <a:lstStyle>
            <a:defPPr>
              <a:defRPr lang="en-US"/>
            </a:defPPr>
            <a:lvl1pPr lvl="0" eaLnBrk="1" hangingPunct="1">
              <a:defRPr sz="1050">
                <a:solidFill>
                  <a:schemeClr val="accent1"/>
                </a:solidFill>
                <a:latin typeface="Glacial Indifference" charset="0"/>
              </a:defRPr>
            </a:lvl1pPr>
          </a:lstStyle>
          <a:p>
            <a:pPr lvl="0"/>
            <a:fld id="{A06CF33F-3B5A-46A5-8FB9-33B0A107261B}" type="slidenum">
              <a:rPr lang="en-US" sz="788" smtClean="0"/>
              <a:pPr lvl="0"/>
              <a:t>‹#›</a:t>
            </a:fld>
            <a:endParaRPr lang="en-US" sz="788" dirty="0"/>
          </a:p>
        </p:txBody>
      </p:sp>
    </p:spTree>
    <p:extLst>
      <p:ext uri="{BB962C8B-B14F-4D97-AF65-F5344CB8AC3E}">
        <p14:creationId xmlns:p14="http://schemas.microsoft.com/office/powerpoint/2010/main" val="136223287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Title and Content">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243840" y="309728"/>
            <a:ext cx="11257281" cy="535531"/>
          </a:xfrm>
          <a:prstGeom prst="rect">
            <a:avLst/>
          </a:prstGeom>
        </p:spPr>
        <p:txBody>
          <a:bodyPr>
            <a:spAutoFit/>
          </a:bodyPr>
          <a:lstStyle>
            <a:lvl1pPr>
              <a:defRPr b="0">
                <a:latin typeface="Glacial Indifference" charset="0"/>
                <a:ea typeface="Glacial Indifference" charset="0"/>
                <a:cs typeface="Glacial Indifference" charset="0"/>
              </a:defRPr>
            </a:lvl1pPr>
          </a:lstStyle>
          <a:p>
            <a:endParaRPr lang="en-US" dirty="0"/>
          </a:p>
        </p:txBody>
      </p:sp>
      <p:sp>
        <p:nvSpPr>
          <p:cNvPr id="7" name="Text Placeholder 2"/>
          <p:cNvSpPr>
            <a:spLocks noGrp="1"/>
          </p:cNvSpPr>
          <p:nvPr>
            <p:ph type="body" idx="13"/>
          </p:nvPr>
        </p:nvSpPr>
        <p:spPr>
          <a:xfrm>
            <a:off x="243842" y="1782764"/>
            <a:ext cx="11257279" cy="4078287"/>
          </a:xfrm>
          <a:prstGeom prst="rect">
            <a:avLst/>
          </a:prstGeom>
        </p:spPr>
        <p:txBody>
          <a:bodyPr/>
          <a:lstStyle>
            <a:lvl1pPr>
              <a:defRPr>
                <a:latin typeface="Glacial Indifference" charset="0"/>
                <a:ea typeface="Glacial Indifference" charset="0"/>
                <a:cs typeface="Glacial Indifference" charset="0"/>
              </a:defRPr>
            </a:lvl1pPr>
          </a:lstStyle>
          <a:p>
            <a:endParaRPr lang="en-US" dirty="0"/>
          </a:p>
        </p:txBody>
      </p:sp>
      <p:sp>
        <p:nvSpPr>
          <p:cNvPr id="9" name="TextBox 8">
            <a:extLst>
              <a:ext uri="{FF2B5EF4-FFF2-40B4-BE49-F238E27FC236}">
                <a16:creationId xmlns:a16="http://schemas.microsoft.com/office/drawing/2014/main" id="{7E615EA0-6628-4C89-8087-D53D20D7C706}"/>
              </a:ext>
            </a:extLst>
          </p:cNvPr>
          <p:cNvSpPr txBox="1"/>
          <p:nvPr userDrawn="1"/>
        </p:nvSpPr>
        <p:spPr bwMode="auto">
          <a:xfrm>
            <a:off x="11887887" y="214600"/>
            <a:ext cx="179536" cy="1212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none" lIns="0" tIns="0" rIns="0" bIns="0" rtlCol="0" anchor="ctr">
            <a:spAutoFit/>
          </a:bodyPr>
          <a:lstStyle>
            <a:defPPr>
              <a:defRPr lang="en-US"/>
            </a:defPPr>
            <a:lvl1pPr algn="r" eaLnBrk="1" hangingPunct="1">
              <a:defRPr sz="1050">
                <a:solidFill>
                  <a:schemeClr val="accent1"/>
                </a:solidFill>
                <a:latin typeface="Glacial Indifference" charset="0"/>
              </a:defRPr>
            </a:lvl1pPr>
          </a:lstStyle>
          <a:p>
            <a:pPr lvl="0" algn="l"/>
            <a:fld id="{A06CF33F-3B5A-46A5-8FB9-33B0A107261B}" type="slidenum">
              <a:rPr lang="en-US" sz="788" smtClean="0"/>
              <a:pPr lvl="0" algn="l"/>
              <a:t>‹#›</a:t>
            </a:fld>
            <a:endParaRPr lang="en-US" sz="788" dirty="0"/>
          </a:p>
        </p:txBody>
      </p:sp>
    </p:spTree>
    <p:extLst>
      <p:ext uri="{BB962C8B-B14F-4D97-AF65-F5344CB8AC3E}">
        <p14:creationId xmlns:p14="http://schemas.microsoft.com/office/powerpoint/2010/main" val="8434902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4_Title and Content">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243840" y="309728"/>
            <a:ext cx="11257281" cy="535531"/>
          </a:xfrm>
          <a:prstGeom prst="rect">
            <a:avLst/>
          </a:prstGeom>
        </p:spPr>
        <p:txBody>
          <a:bodyPr>
            <a:spAutoFit/>
          </a:bodyPr>
          <a:lstStyle>
            <a:lvl1pPr>
              <a:defRPr b="0">
                <a:latin typeface="Glacial Indifference" charset="0"/>
                <a:ea typeface="Glacial Indifference" charset="0"/>
                <a:cs typeface="Glacial Indifference" charset="0"/>
              </a:defRPr>
            </a:lvl1pPr>
          </a:lstStyle>
          <a:p>
            <a:endParaRPr lang="en-US" dirty="0"/>
          </a:p>
        </p:txBody>
      </p:sp>
      <p:sp>
        <p:nvSpPr>
          <p:cNvPr id="7" name="Text Placeholder 2"/>
          <p:cNvSpPr>
            <a:spLocks noGrp="1"/>
          </p:cNvSpPr>
          <p:nvPr>
            <p:ph type="body" idx="13"/>
          </p:nvPr>
        </p:nvSpPr>
        <p:spPr>
          <a:xfrm>
            <a:off x="243842" y="1782764"/>
            <a:ext cx="11257279" cy="4078287"/>
          </a:xfrm>
          <a:prstGeom prst="rect">
            <a:avLst/>
          </a:prstGeom>
        </p:spPr>
        <p:txBody>
          <a:bodyPr/>
          <a:lstStyle>
            <a:lvl1pPr>
              <a:defRPr>
                <a:latin typeface="Glacial Indifference" charset="0"/>
                <a:ea typeface="Glacial Indifference" charset="0"/>
                <a:cs typeface="Glacial Indifference" charset="0"/>
              </a:defRPr>
            </a:lvl1pPr>
          </a:lstStyle>
          <a:p>
            <a:endParaRPr lang="en-US" dirty="0"/>
          </a:p>
        </p:txBody>
      </p:sp>
      <p:sp>
        <p:nvSpPr>
          <p:cNvPr id="9" name="TextBox 8">
            <a:extLst>
              <a:ext uri="{FF2B5EF4-FFF2-40B4-BE49-F238E27FC236}">
                <a16:creationId xmlns:a16="http://schemas.microsoft.com/office/drawing/2014/main" id="{7E615EA0-6628-4C89-8087-D53D20D7C706}"/>
              </a:ext>
            </a:extLst>
          </p:cNvPr>
          <p:cNvSpPr txBox="1"/>
          <p:nvPr userDrawn="1"/>
        </p:nvSpPr>
        <p:spPr bwMode="auto">
          <a:xfrm>
            <a:off x="11887887" y="214600"/>
            <a:ext cx="179536" cy="1212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none" lIns="0" tIns="0" rIns="0" bIns="0" rtlCol="0" anchor="ctr">
            <a:spAutoFit/>
          </a:bodyPr>
          <a:lstStyle>
            <a:defPPr>
              <a:defRPr lang="en-US"/>
            </a:defPPr>
            <a:lvl1pPr algn="r" eaLnBrk="1" hangingPunct="1">
              <a:defRPr sz="1050">
                <a:solidFill>
                  <a:schemeClr val="accent1"/>
                </a:solidFill>
                <a:latin typeface="Glacial Indifference" charset="0"/>
              </a:defRPr>
            </a:lvl1pPr>
          </a:lstStyle>
          <a:p>
            <a:pPr lvl="0" algn="l"/>
            <a:fld id="{A06CF33F-3B5A-46A5-8FB9-33B0A107261B}" type="slidenum">
              <a:rPr lang="en-US" sz="788" smtClean="0"/>
              <a:pPr lvl="0" algn="l"/>
              <a:t>‹#›</a:t>
            </a:fld>
            <a:endParaRPr lang="en-US" sz="788" dirty="0"/>
          </a:p>
        </p:txBody>
      </p:sp>
    </p:spTree>
    <p:extLst>
      <p:ext uri="{BB962C8B-B14F-4D97-AF65-F5344CB8AC3E}">
        <p14:creationId xmlns:p14="http://schemas.microsoft.com/office/powerpoint/2010/main" val="9903334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5_Title and Content">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243840" y="309728"/>
            <a:ext cx="11257281" cy="535531"/>
          </a:xfrm>
          <a:prstGeom prst="rect">
            <a:avLst/>
          </a:prstGeom>
        </p:spPr>
        <p:txBody>
          <a:bodyPr>
            <a:spAutoFit/>
          </a:bodyPr>
          <a:lstStyle>
            <a:lvl1pPr>
              <a:defRPr b="0">
                <a:latin typeface="Glacial Indifference" charset="0"/>
                <a:ea typeface="Glacial Indifference" charset="0"/>
                <a:cs typeface="Glacial Indifference" charset="0"/>
              </a:defRPr>
            </a:lvl1pPr>
          </a:lstStyle>
          <a:p>
            <a:endParaRPr lang="en-US" dirty="0"/>
          </a:p>
        </p:txBody>
      </p:sp>
      <p:sp>
        <p:nvSpPr>
          <p:cNvPr id="7" name="Text Placeholder 2"/>
          <p:cNvSpPr>
            <a:spLocks noGrp="1"/>
          </p:cNvSpPr>
          <p:nvPr>
            <p:ph type="body" idx="13"/>
          </p:nvPr>
        </p:nvSpPr>
        <p:spPr>
          <a:xfrm>
            <a:off x="243842" y="1782764"/>
            <a:ext cx="11257279" cy="4078287"/>
          </a:xfrm>
          <a:prstGeom prst="rect">
            <a:avLst/>
          </a:prstGeom>
        </p:spPr>
        <p:txBody>
          <a:bodyPr/>
          <a:lstStyle>
            <a:lvl1pPr>
              <a:defRPr>
                <a:latin typeface="Glacial Indifference" charset="0"/>
                <a:ea typeface="Glacial Indifference" charset="0"/>
                <a:cs typeface="Glacial Indifference" charset="0"/>
              </a:defRPr>
            </a:lvl1pPr>
          </a:lstStyle>
          <a:p>
            <a:endParaRPr lang="en-US" dirty="0"/>
          </a:p>
        </p:txBody>
      </p:sp>
      <p:sp>
        <p:nvSpPr>
          <p:cNvPr id="9" name="TextBox 8">
            <a:extLst>
              <a:ext uri="{FF2B5EF4-FFF2-40B4-BE49-F238E27FC236}">
                <a16:creationId xmlns:a16="http://schemas.microsoft.com/office/drawing/2014/main" id="{7E615EA0-6628-4C89-8087-D53D20D7C706}"/>
              </a:ext>
            </a:extLst>
          </p:cNvPr>
          <p:cNvSpPr txBox="1"/>
          <p:nvPr userDrawn="1"/>
        </p:nvSpPr>
        <p:spPr bwMode="auto">
          <a:xfrm>
            <a:off x="11887887" y="214600"/>
            <a:ext cx="179536" cy="1212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none" lIns="0" tIns="0" rIns="0" bIns="0" rtlCol="0" anchor="ctr">
            <a:spAutoFit/>
          </a:bodyPr>
          <a:lstStyle>
            <a:defPPr>
              <a:defRPr lang="en-US"/>
            </a:defPPr>
            <a:lvl1pPr algn="r" eaLnBrk="1" hangingPunct="1">
              <a:defRPr sz="1050">
                <a:solidFill>
                  <a:schemeClr val="accent1"/>
                </a:solidFill>
                <a:latin typeface="Glacial Indifference" charset="0"/>
              </a:defRPr>
            </a:lvl1pPr>
          </a:lstStyle>
          <a:p>
            <a:pPr lvl="0" algn="l"/>
            <a:fld id="{A06CF33F-3B5A-46A5-8FB9-33B0A107261B}" type="slidenum">
              <a:rPr lang="en-US" sz="788" smtClean="0"/>
              <a:pPr lvl="0" algn="l"/>
              <a:t>‹#›</a:t>
            </a:fld>
            <a:endParaRPr lang="en-US" sz="788" dirty="0"/>
          </a:p>
        </p:txBody>
      </p:sp>
    </p:spTree>
    <p:extLst>
      <p:ext uri="{BB962C8B-B14F-4D97-AF65-F5344CB8AC3E}">
        <p14:creationId xmlns:p14="http://schemas.microsoft.com/office/powerpoint/2010/main" val="12501965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6_Title and Content">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243840" y="309728"/>
            <a:ext cx="11257281" cy="535531"/>
          </a:xfrm>
          <a:prstGeom prst="rect">
            <a:avLst/>
          </a:prstGeom>
        </p:spPr>
        <p:txBody>
          <a:bodyPr>
            <a:spAutoFit/>
          </a:bodyPr>
          <a:lstStyle>
            <a:lvl1pPr>
              <a:defRPr b="0">
                <a:latin typeface="Glacial Indifference" charset="0"/>
                <a:ea typeface="Glacial Indifference" charset="0"/>
                <a:cs typeface="Glacial Indifference" charset="0"/>
              </a:defRPr>
            </a:lvl1pPr>
          </a:lstStyle>
          <a:p>
            <a:endParaRPr lang="en-US" dirty="0"/>
          </a:p>
        </p:txBody>
      </p:sp>
      <p:sp>
        <p:nvSpPr>
          <p:cNvPr id="7" name="Text Placeholder 2"/>
          <p:cNvSpPr>
            <a:spLocks noGrp="1"/>
          </p:cNvSpPr>
          <p:nvPr>
            <p:ph type="body" idx="13"/>
          </p:nvPr>
        </p:nvSpPr>
        <p:spPr>
          <a:xfrm>
            <a:off x="243842" y="1782764"/>
            <a:ext cx="11257279" cy="4078287"/>
          </a:xfrm>
          <a:prstGeom prst="rect">
            <a:avLst/>
          </a:prstGeom>
        </p:spPr>
        <p:txBody>
          <a:bodyPr/>
          <a:lstStyle>
            <a:lvl1pPr>
              <a:defRPr>
                <a:latin typeface="Glacial Indifference" charset="0"/>
                <a:ea typeface="Glacial Indifference" charset="0"/>
                <a:cs typeface="Glacial Indifference" charset="0"/>
              </a:defRPr>
            </a:lvl1pPr>
          </a:lstStyle>
          <a:p>
            <a:endParaRPr lang="en-US" dirty="0"/>
          </a:p>
        </p:txBody>
      </p:sp>
      <p:sp>
        <p:nvSpPr>
          <p:cNvPr id="9" name="TextBox 8">
            <a:extLst>
              <a:ext uri="{FF2B5EF4-FFF2-40B4-BE49-F238E27FC236}">
                <a16:creationId xmlns:a16="http://schemas.microsoft.com/office/drawing/2014/main" id="{7E615EA0-6628-4C89-8087-D53D20D7C706}"/>
              </a:ext>
            </a:extLst>
          </p:cNvPr>
          <p:cNvSpPr txBox="1"/>
          <p:nvPr userDrawn="1"/>
        </p:nvSpPr>
        <p:spPr bwMode="auto">
          <a:xfrm>
            <a:off x="11887887" y="214600"/>
            <a:ext cx="179536" cy="1212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none" lIns="0" tIns="0" rIns="0" bIns="0" rtlCol="0" anchor="ctr">
            <a:spAutoFit/>
          </a:bodyPr>
          <a:lstStyle>
            <a:defPPr>
              <a:defRPr lang="en-US"/>
            </a:defPPr>
            <a:lvl1pPr algn="r" eaLnBrk="1" hangingPunct="1">
              <a:defRPr sz="1050">
                <a:solidFill>
                  <a:schemeClr val="accent1"/>
                </a:solidFill>
                <a:latin typeface="Glacial Indifference" charset="0"/>
              </a:defRPr>
            </a:lvl1pPr>
          </a:lstStyle>
          <a:p>
            <a:pPr lvl="0" algn="l"/>
            <a:fld id="{A06CF33F-3B5A-46A5-8FB9-33B0A107261B}" type="slidenum">
              <a:rPr lang="en-US" sz="788" smtClean="0"/>
              <a:pPr lvl="0" algn="l"/>
              <a:t>‹#›</a:t>
            </a:fld>
            <a:endParaRPr lang="en-US" sz="788" dirty="0"/>
          </a:p>
        </p:txBody>
      </p:sp>
    </p:spTree>
    <p:extLst>
      <p:ext uri="{BB962C8B-B14F-4D97-AF65-F5344CB8AC3E}">
        <p14:creationId xmlns:p14="http://schemas.microsoft.com/office/powerpoint/2010/main" val="9435408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1" y="295276"/>
            <a:ext cx="11192476" cy="514778"/>
          </a:xfrm>
        </p:spPr>
        <p:txBody>
          <a:bodyPr>
            <a:noAutofit/>
          </a:bodyPr>
          <a:lstStyle>
            <a:lvl1pPr>
              <a:defRPr sz="3200"/>
            </a:lvl1pPr>
          </a:lstStyle>
          <a:p>
            <a:r>
              <a:rPr lang="en-US"/>
              <a:t>Click to edit Master title style</a:t>
            </a:r>
            <a:endParaRPr lang="en-US" dirty="0"/>
          </a:p>
        </p:txBody>
      </p:sp>
      <p:sp>
        <p:nvSpPr>
          <p:cNvPr id="3" name="Content Placeholder 2"/>
          <p:cNvSpPr>
            <a:spLocks noGrp="1"/>
          </p:cNvSpPr>
          <p:nvPr>
            <p:ph sz="half" idx="1"/>
          </p:nvPr>
        </p:nvSpPr>
        <p:spPr>
          <a:xfrm>
            <a:off x="609599" y="961082"/>
            <a:ext cx="11192476" cy="5165082"/>
          </a:xfrm>
        </p:spPr>
        <p:txBody>
          <a:bodyPr/>
          <a:lstStyle>
            <a:lvl1pPr>
              <a:defRPr sz="2800">
                <a:solidFill>
                  <a:schemeClr val="tx1">
                    <a:lumMod val="75000"/>
                    <a:lumOff val="25000"/>
                  </a:schemeClr>
                </a:solidFil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5" name="Slide Number Placeholder 6"/>
          <p:cNvSpPr>
            <a:spLocks noGrp="1"/>
          </p:cNvSpPr>
          <p:nvPr>
            <p:ph type="sldNum" sz="quarter" idx="11"/>
          </p:nvPr>
        </p:nvSpPr>
        <p:spPr/>
        <p:txBody>
          <a:bodyPr/>
          <a:lstStyle>
            <a:lvl1pPr>
              <a:defRPr/>
            </a:lvl1pPr>
          </a:lstStyle>
          <a:p>
            <a:pPr>
              <a:defRPr/>
            </a:pPr>
            <a:fld id="{1A5A4BC4-EC3C-0349-9CBB-840D39675A41}" type="slidenum">
              <a:rPr lang="en-US"/>
              <a:pPr>
                <a:defRPr/>
              </a:pPr>
              <a:t>‹#›</a:t>
            </a:fld>
            <a:endParaRPr lang="en-US"/>
          </a:p>
        </p:txBody>
      </p:sp>
    </p:spTree>
    <p:extLst>
      <p:ext uri="{BB962C8B-B14F-4D97-AF65-F5344CB8AC3E}">
        <p14:creationId xmlns:p14="http://schemas.microsoft.com/office/powerpoint/2010/main" val="30253091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ernal, no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C6F89-8CC5-E84E-9915-BCC7EEEE24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C9BF71-DB0B-3241-9328-AD4597A14A9E}"/>
              </a:ext>
            </a:extLst>
          </p:cNvPr>
          <p:cNvSpPr>
            <a:spLocks noGrp="1"/>
          </p:cNvSpPr>
          <p:nvPr>
            <p:ph idx="1"/>
          </p:nvPr>
        </p:nvSpPr>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
        <p:nvSpPr>
          <p:cNvPr id="4" name="Date Placeholder 3">
            <a:extLst>
              <a:ext uri="{FF2B5EF4-FFF2-40B4-BE49-F238E27FC236}">
                <a16:creationId xmlns:a16="http://schemas.microsoft.com/office/drawing/2014/main" id="{186E1D83-6BE9-F146-B104-DC59B63CAF6E}"/>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AB61807A-DC0E-6542-927F-82A881989383}"/>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6" name="Slide Number Placeholder 5">
            <a:extLst>
              <a:ext uri="{FF2B5EF4-FFF2-40B4-BE49-F238E27FC236}">
                <a16:creationId xmlns:a16="http://schemas.microsoft.com/office/drawing/2014/main" id="{A48F4E28-F08F-7E4F-A439-AF4573166184}"/>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7" name="TextBox 6">
            <a:extLst>
              <a:ext uri="{FF2B5EF4-FFF2-40B4-BE49-F238E27FC236}">
                <a16:creationId xmlns:a16="http://schemas.microsoft.com/office/drawing/2014/main" id="{882C55ED-4C0B-244B-A7E9-F1C999BF6248}"/>
              </a:ext>
            </a:extLst>
          </p:cNvPr>
          <p:cNvSpPr txBox="1"/>
          <p:nvPr userDrawn="1"/>
        </p:nvSpPr>
        <p:spPr>
          <a:xfrm>
            <a:off x="668923" y="748703"/>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3096425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7_Title and Content">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243840" y="309728"/>
            <a:ext cx="11257281" cy="535531"/>
          </a:xfrm>
          <a:prstGeom prst="rect">
            <a:avLst/>
          </a:prstGeom>
        </p:spPr>
        <p:txBody>
          <a:bodyPr>
            <a:spAutoFit/>
          </a:bodyPr>
          <a:lstStyle>
            <a:lvl1pPr>
              <a:defRPr b="0">
                <a:latin typeface="Glacial Indifference" charset="0"/>
                <a:ea typeface="Glacial Indifference" charset="0"/>
                <a:cs typeface="Glacial Indifference" charset="0"/>
              </a:defRPr>
            </a:lvl1pPr>
          </a:lstStyle>
          <a:p>
            <a:endParaRPr lang="en-US" dirty="0"/>
          </a:p>
        </p:txBody>
      </p:sp>
      <p:sp>
        <p:nvSpPr>
          <p:cNvPr id="7" name="Text Placeholder 2"/>
          <p:cNvSpPr>
            <a:spLocks noGrp="1"/>
          </p:cNvSpPr>
          <p:nvPr>
            <p:ph type="body" idx="13"/>
          </p:nvPr>
        </p:nvSpPr>
        <p:spPr>
          <a:xfrm>
            <a:off x="243842" y="1782764"/>
            <a:ext cx="11257279" cy="4078287"/>
          </a:xfrm>
          <a:prstGeom prst="rect">
            <a:avLst/>
          </a:prstGeom>
        </p:spPr>
        <p:txBody>
          <a:bodyPr/>
          <a:lstStyle>
            <a:lvl1pPr>
              <a:defRPr>
                <a:latin typeface="Glacial Indifference" charset="0"/>
                <a:ea typeface="Glacial Indifference" charset="0"/>
                <a:cs typeface="Glacial Indifference" charset="0"/>
              </a:defRPr>
            </a:lvl1pPr>
          </a:lstStyle>
          <a:p>
            <a:endParaRPr lang="en-US" dirty="0"/>
          </a:p>
        </p:txBody>
      </p:sp>
      <p:sp>
        <p:nvSpPr>
          <p:cNvPr id="9" name="TextBox 8">
            <a:extLst>
              <a:ext uri="{FF2B5EF4-FFF2-40B4-BE49-F238E27FC236}">
                <a16:creationId xmlns:a16="http://schemas.microsoft.com/office/drawing/2014/main" id="{7E615EA0-6628-4C89-8087-D53D20D7C706}"/>
              </a:ext>
            </a:extLst>
          </p:cNvPr>
          <p:cNvSpPr txBox="1"/>
          <p:nvPr userDrawn="1"/>
        </p:nvSpPr>
        <p:spPr bwMode="auto">
          <a:xfrm>
            <a:off x="11887887" y="214600"/>
            <a:ext cx="179536" cy="1212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none" lIns="0" tIns="0" rIns="0" bIns="0" rtlCol="0" anchor="ctr">
            <a:spAutoFit/>
          </a:bodyPr>
          <a:lstStyle>
            <a:defPPr>
              <a:defRPr lang="en-US"/>
            </a:defPPr>
            <a:lvl1pPr algn="r" eaLnBrk="1" hangingPunct="1">
              <a:defRPr sz="1050">
                <a:solidFill>
                  <a:schemeClr val="accent1"/>
                </a:solidFill>
                <a:latin typeface="Glacial Indifference" charset="0"/>
              </a:defRPr>
            </a:lvl1pPr>
          </a:lstStyle>
          <a:p>
            <a:pPr lvl="0" algn="l"/>
            <a:fld id="{A06CF33F-3B5A-46A5-8FB9-33B0A107261B}" type="slidenum">
              <a:rPr lang="en-US" sz="788" smtClean="0"/>
              <a:pPr lvl="0" algn="l"/>
              <a:t>‹#›</a:t>
            </a:fld>
            <a:endParaRPr lang="en-US" sz="788" dirty="0"/>
          </a:p>
        </p:txBody>
      </p:sp>
    </p:spTree>
    <p:extLst>
      <p:ext uri="{BB962C8B-B14F-4D97-AF65-F5344CB8AC3E}">
        <p14:creationId xmlns:p14="http://schemas.microsoft.com/office/powerpoint/2010/main" val="1956972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Content">
  <p:cSld name="8_Title and Content">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43838" y="365125"/>
            <a:ext cx="11257281" cy="1076049"/>
          </a:xfrm>
          <a:prstGeom prst="rect">
            <a:avLst/>
          </a:prstGeom>
          <a:noFill/>
          <a:ln>
            <a:noFill/>
          </a:ln>
        </p:spPr>
        <p:txBody>
          <a:bodyPr spcFirstLastPara="1" wrap="square" lIns="91425" tIns="45700" rIns="91425" bIns="45700" anchor="t" anchorCtr="0"/>
          <a:lstStyle>
            <a:lvl1pPr marR="0" lvl="0" algn="l" rtl="0">
              <a:lnSpc>
                <a:spcPct val="90000"/>
              </a:lnSpc>
              <a:spcBef>
                <a:spcPts val="0"/>
              </a:spcBef>
              <a:spcAft>
                <a:spcPts val="0"/>
              </a:spcAft>
              <a:buSzPts val="1400"/>
              <a:buNone/>
              <a:defRPr sz="3200" b="0" i="0" u="none" strike="noStrike" cap="none">
                <a:solidFill>
                  <a:schemeClr val="dk1"/>
                </a:solidFill>
                <a:latin typeface="Arial"/>
                <a:ea typeface="Arial"/>
                <a:cs typeface="Arial"/>
                <a:sym typeface="Arial"/>
              </a:defRPr>
            </a:lvl1pPr>
            <a:lvl2pPr marR="0" lvl="1" algn="l" rtl="0">
              <a:lnSpc>
                <a:spcPct val="90000"/>
              </a:lnSpc>
              <a:spcBef>
                <a:spcPts val="0"/>
              </a:spcBef>
              <a:spcAft>
                <a:spcPts val="0"/>
              </a:spcAft>
              <a:buSzPts val="1400"/>
              <a:buNone/>
              <a:defRPr sz="4400" b="0" i="0" u="none" strike="noStrike" cap="none">
                <a:solidFill>
                  <a:schemeClr val="dk1"/>
                </a:solidFill>
                <a:latin typeface="Arial"/>
                <a:ea typeface="Arial"/>
                <a:cs typeface="Arial"/>
                <a:sym typeface="Arial"/>
              </a:defRPr>
            </a:lvl2pPr>
            <a:lvl3pPr marR="0" lvl="2" algn="l" rtl="0">
              <a:lnSpc>
                <a:spcPct val="90000"/>
              </a:lnSpc>
              <a:spcBef>
                <a:spcPts val="0"/>
              </a:spcBef>
              <a:spcAft>
                <a:spcPts val="0"/>
              </a:spcAft>
              <a:buSzPts val="1400"/>
              <a:buNone/>
              <a:defRPr sz="4400" b="0" i="0" u="none" strike="noStrike" cap="none">
                <a:solidFill>
                  <a:schemeClr val="dk1"/>
                </a:solidFill>
                <a:latin typeface="Arial"/>
                <a:ea typeface="Arial"/>
                <a:cs typeface="Arial"/>
                <a:sym typeface="Arial"/>
              </a:defRPr>
            </a:lvl3pPr>
            <a:lvl4pPr marR="0" lvl="3" algn="l" rtl="0">
              <a:lnSpc>
                <a:spcPct val="90000"/>
              </a:lnSpc>
              <a:spcBef>
                <a:spcPts val="0"/>
              </a:spcBef>
              <a:spcAft>
                <a:spcPts val="0"/>
              </a:spcAft>
              <a:buSzPts val="1400"/>
              <a:buNone/>
              <a:defRPr sz="4400" b="0" i="0" u="none" strike="noStrike" cap="none">
                <a:solidFill>
                  <a:schemeClr val="dk1"/>
                </a:solidFill>
                <a:latin typeface="Arial"/>
                <a:ea typeface="Arial"/>
                <a:cs typeface="Arial"/>
                <a:sym typeface="Arial"/>
              </a:defRPr>
            </a:lvl4pPr>
            <a:lvl5pPr marR="0" lvl="4" algn="l" rtl="0">
              <a:lnSpc>
                <a:spcPct val="90000"/>
              </a:lnSpc>
              <a:spcBef>
                <a:spcPts val="0"/>
              </a:spcBef>
              <a:spcAft>
                <a:spcPts val="0"/>
              </a:spcAft>
              <a:buSzPts val="1400"/>
              <a:buNone/>
              <a:defRPr sz="4400" b="0" i="0" u="none" strike="noStrike" cap="none">
                <a:solidFill>
                  <a:schemeClr val="dk1"/>
                </a:solidFill>
                <a:latin typeface="Arial"/>
                <a:ea typeface="Arial"/>
                <a:cs typeface="Arial"/>
                <a:sym typeface="Arial"/>
              </a:defRPr>
            </a:lvl5pPr>
            <a:lvl6pPr marR="0" lvl="5" algn="l" rtl="0">
              <a:lnSpc>
                <a:spcPct val="90000"/>
              </a:lnSpc>
              <a:spcBef>
                <a:spcPts val="0"/>
              </a:spcBef>
              <a:spcAft>
                <a:spcPts val="0"/>
              </a:spcAft>
              <a:buSzPts val="1400"/>
              <a:buNone/>
              <a:defRPr sz="4400" b="0" i="0" u="none" strike="noStrike" cap="none">
                <a:solidFill>
                  <a:schemeClr val="dk1"/>
                </a:solidFill>
                <a:latin typeface="Arial"/>
                <a:ea typeface="Arial"/>
                <a:cs typeface="Arial"/>
                <a:sym typeface="Arial"/>
              </a:defRPr>
            </a:lvl6pPr>
            <a:lvl7pPr marR="0" lvl="6" algn="l" rtl="0">
              <a:lnSpc>
                <a:spcPct val="90000"/>
              </a:lnSpc>
              <a:spcBef>
                <a:spcPts val="0"/>
              </a:spcBef>
              <a:spcAft>
                <a:spcPts val="0"/>
              </a:spcAft>
              <a:buSzPts val="1400"/>
              <a:buNone/>
              <a:defRPr sz="4400" b="0" i="0" u="none" strike="noStrike" cap="none">
                <a:solidFill>
                  <a:schemeClr val="dk1"/>
                </a:solidFill>
                <a:latin typeface="Arial"/>
                <a:ea typeface="Arial"/>
                <a:cs typeface="Arial"/>
                <a:sym typeface="Arial"/>
              </a:defRPr>
            </a:lvl7pPr>
            <a:lvl8pPr marR="0" lvl="7" algn="l" rtl="0">
              <a:lnSpc>
                <a:spcPct val="90000"/>
              </a:lnSpc>
              <a:spcBef>
                <a:spcPts val="0"/>
              </a:spcBef>
              <a:spcAft>
                <a:spcPts val="0"/>
              </a:spcAft>
              <a:buSzPts val="1400"/>
              <a:buNone/>
              <a:defRPr sz="4400" b="0" i="0" u="none" strike="noStrike" cap="none">
                <a:solidFill>
                  <a:schemeClr val="dk1"/>
                </a:solidFill>
                <a:latin typeface="Arial"/>
                <a:ea typeface="Arial"/>
                <a:cs typeface="Arial"/>
                <a:sym typeface="Arial"/>
              </a:defRPr>
            </a:lvl8pPr>
            <a:lvl9pPr marR="0" lvl="8" algn="l" rtl="0">
              <a:lnSpc>
                <a:spcPct val="90000"/>
              </a:lnSpc>
              <a:spcBef>
                <a:spcPts val="0"/>
              </a:spcBef>
              <a:spcAft>
                <a:spcPts val="0"/>
              </a:spcAft>
              <a:buSzPts val="1400"/>
              <a:buNone/>
              <a:defRPr sz="4400" b="0" i="0" u="none" strike="noStrike" cap="none">
                <a:solidFill>
                  <a:schemeClr val="dk1"/>
                </a:solidFill>
                <a:latin typeface="Arial"/>
                <a:ea typeface="Arial"/>
                <a:cs typeface="Arial"/>
                <a:sym typeface="Arial"/>
              </a:defRPr>
            </a:lvl9pPr>
          </a:lstStyle>
          <a:p>
            <a:endParaRPr/>
          </a:p>
        </p:txBody>
      </p:sp>
      <p:sp>
        <p:nvSpPr>
          <p:cNvPr id="17" name="Google Shape;17;p3"/>
          <p:cNvSpPr txBox="1">
            <a:spLocks noGrp="1"/>
          </p:cNvSpPr>
          <p:nvPr>
            <p:ph type="body" idx="1"/>
          </p:nvPr>
        </p:nvSpPr>
        <p:spPr>
          <a:xfrm>
            <a:off x="243841" y="1782762"/>
            <a:ext cx="11257278" cy="4078287"/>
          </a:xfrm>
          <a:prstGeom prst="rect">
            <a:avLst/>
          </a:prstGeom>
          <a:noFill/>
          <a:ln>
            <a:noFill/>
          </a:ln>
        </p:spPr>
        <p:txBody>
          <a:bodyPr spcFirstLastPara="1" wrap="square" lIns="91425" tIns="45700" rIns="91425" bIns="45700" anchor="t" anchorCtr="0"/>
          <a:lstStyle>
            <a:lvl1pPr marL="457200" marR="0" lvl="0" indent="-355600"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8" name="Google Shape;18;p3"/>
          <p:cNvSpPr txBox="1"/>
          <p:nvPr/>
        </p:nvSpPr>
        <p:spPr>
          <a:xfrm>
            <a:off x="11856357" y="189571"/>
            <a:ext cx="237244" cy="161583"/>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fld id="{00000000-1234-1234-1234-123412341234}" type="slidenum">
              <a:rPr lang="en-US" sz="1050" b="0" i="0" u="none" strike="noStrike" cap="none">
                <a:solidFill>
                  <a:srgbClr val="768A92"/>
                </a:solidFill>
                <a:latin typeface="Arial"/>
                <a:ea typeface="Arial"/>
                <a:cs typeface="Arial"/>
                <a:sym typeface="Arial"/>
              </a:rPr>
              <a:t>‹#›</a:t>
            </a:fld>
            <a:endParaRPr sz="1050" b="0" i="0" u="none" strike="noStrike" cap="none">
              <a:solidFill>
                <a:srgbClr val="768A92"/>
              </a:solidFill>
              <a:latin typeface="Arial"/>
              <a:ea typeface="Arial"/>
              <a:cs typeface="Arial"/>
              <a:sym typeface="Arial"/>
            </a:endParaRPr>
          </a:p>
        </p:txBody>
      </p:sp>
    </p:spTree>
    <p:extLst>
      <p:ext uri="{BB962C8B-B14F-4D97-AF65-F5344CB8AC3E}">
        <p14:creationId xmlns:p14="http://schemas.microsoft.com/office/powerpoint/2010/main" val="265947855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8_Title and Content">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243838" y="365126"/>
            <a:ext cx="11257281" cy="535531"/>
          </a:xfrm>
          <a:prstGeom prst="rect">
            <a:avLst/>
          </a:prstGeom>
        </p:spPr>
        <p:txBody>
          <a:bodyPr>
            <a:spAutoFit/>
          </a:bodyPr>
          <a:lstStyle>
            <a:lvl1pPr>
              <a:defRPr b="0">
                <a:latin typeface="Glacial Indifference" charset="0"/>
                <a:ea typeface="Glacial Indifference" charset="0"/>
                <a:cs typeface="Glacial Indifference" charset="0"/>
              </a:defRPr>
            </a:lvl1pPr>
          </a:lstStyle>
          <a:p>
            <a:endParaRPr lang="en-US" dirty="0"/>
          </a:p>
        </p:txBody>
      </p:sp>
      <p:sp>
        <p:nvSpPr>
          <p:cNvPr id="7" name="Text Placeholder 2"/>
          <p:cNvSpPr>
            <a:spLocks noGrp="1"/>
          </p:cNvSpPr>
          <p:nvPr>
            <p:ph type="body" idx="13"/>
          </p:nvPr>
        </p:nvSpPr>
        <p:spPr>
          <a:xfrm>
            <a:off x="243841" y="1782762"/>
            <a:ext cx="11257278" cy="4078287"/>
          </a:xfrm>
          <a:prstGeom prst="rect">
            <a:avLst/>
          </a:prstGeom>
        </p:spPr>
        <p:txBody>
          <a:bodyPr/>
          <a:lstStyle>
            <a:lvl1pPr>
              <a:defRPr>
                <a:latin typeface="Glacial Indifference" charset="0"/>
                <a:ea typeface="Glacial Indifference" charset="0"/>
                <a:cs typeface="Glacial Indifference" charset="0"/>
              </a:defRPr>
            </a:lvl1pPr>
          </a:lstStyle>
          <a:p>
            <a:endParaRPr lang="en-US" dirty="0"/>
          </a:p>
        </p:txBody>
      </p:sp>
      <p:sp>
        <p:nvSpPr>
          <p:cNvPr id="9" name="TextBox 8">
            <a:extLst>
              <a:ext uri="{FF2B5EF4-FFF2-40B4-BE49-F238E27FC236}">
                <a16:creationId xmlns:a16="http://schemas.microsoft.com/office/drawing/2014/main" id="{7E615EA0-6628-4C89-8087-D53D20D7C706}"/>
              </a:ext>
            </a:extLst>
          </p:cNvPr>
          <p:cNvSpPr txBox="1"/>
          <p:nvPr userDrawn="1"/>
        </p:nvSpPr>
        <p:spPr bwMode="auto">
          <a:xfrm>
            <a:off x="11887887" y="194435"/>
            <a:ext cx="237244" cy="16158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none" lIns="0" tIns="0" rIns="0" bIns="0" rtlCol="0" anchor="ctr">
            <a:spAutoFit/>
          </a:bodyPr>
          <a:lstStyle>
            <a:defPPr>
              <a:defRPr lang="en-US"/>
            </a:defPPr>
            <a:lvl1pPr algn="r" eaLnBrk="1" hangingPunct="1">
              <a:defRPr sz="1050">
                <a:solidFill>
                  <a:schemeClr val="accent1"/>
                </a:solidFill>
                <a:latin typeface="Glacial Indifference" charset="0"/>
              </a:defRPr>
            </a:lvl1pPr>
          </a:lstStyle>
          <a:p>
            <a:pPr lvl="0" algn="l"/>
            <a:fld id="{A06CF33F-3B5A-46A5-8FB9-33B0A107261B}" type="slidenum">
              <a:rPr lang="en-US" smtClean="0"/>
              <a:pPr lvl="0" algn="l"/>
              <a:t>‹#›</a:t>
            </a:fld>
            <a:endParaRPr lang="en-US" dirty="0"/>
          </a:p>
        </p:txBody>
      </p:sp>
    </p:spTree>
    <p:extLst>
      <p:ext uri="{BB962C8B-B14F-4D97-AF65-F5344CB8AC3E}">
        <p14:creationId xmlns:p14="http://schemas.microsoft.com/office/powerpoint/2010/main" val="275724756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4A68DCB-CBA9-014E-99CF-CE4AC506FDB0}"/>
              </a:ext>
            </a:extLst>
          </p:cNvPr>
          <p:cNvSpPr>
            <a:spLocks noGrp="1"/>
          </p:cNvSpPr>
          <p:nvPr>
            <p:ph type="pic" sz="quarter" idx="13"/>
          </p:nvPr>
        </p:nvSpPr>
        <p:spPr>
          <a:xfrm>
            <a:off x="6111876" y="359226"/>
            <a:ext cx="4623858" cy="5864593"/>
          </a:xfrm>
        </p:spPr>
        <p:txBody>
          <a:bodyPr/>
          <a:lstStyle/>
          <a:p>
            <a:endParaRPr lang="en-US"/>
          </a:p>
        </p:txBody>
      </p:sp>
      <p:sp>
        <p:nvSpPr>
          <p:cNvPr id="7" name="Rectangle 6">
            <a:extLst>
              <a:ext uri="{FF2B5EF4-FFF2-40B4-BE49-F238E27FC236}">
                <a16:creationId xmlns:a16="http://schemas.microsoft.com/office/drawing/2014/main" id="{1F308E22-47C9-C849-BF57-14ECC8F8BEF0}"/>
              </a:ext>
            </a:extLst>
          </p:cNvPr>
          <p:cNvSpPr/>
          <p:nvPr userDrawn="1"/>
        </p:nvSpPr>
        <p:spPr>
          <a:xfrm>
            <a:off x="838200" y="359226"/>
            <a:ext cx="5273532" cy="5864593"/>
          </a:xfrm>
          <a:prstGeom prst="rect">
            <a:avLst/>
          </a:prstGeom>
          <a:solidFill>
            <a:srgbClr val="00A4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8C9BF71-DB0B-3241-9328-AD4597A14A9E}"/>
              </a:ext>
            </a:extLst>
          </p:cNvPr>
          <p:cNvSpPr>
            <a:spLocks noGrp="1"/>
          </p:cNvSpPr>
          <p:nvPr>
            <p:ph idx="1"/>
          </p:nvPr>
        </p:nvSpPr>
        <p:spPr>
          <a:xfrm>
            <a:off x="1185333" y="359226"/>
            <a:ext cx="4639733" cy="5817737"/>
          </a:xfrm>
        </p:spPr>
        <p:txBody>
          <a:bodyPr anchor="ctr"/>
          <a:lstStyle>
            <a:lvl1pPr>
              <a:spcBef>
                <a:spcPts val="1600"/>
              </a:spcBef>
              <a:buClr>
                <a:schemeClr val="bg1"/>
              </a:buClr>
              <a:defRPr>
                <a:solidFill>
                  <a:schemeClr val="bg1"/>
                </a:solidFill>
              </a:defRPr>
            </a:lvl1pPr>
            <a:lvl2pPr>
              <a:spcBef>
                <a:spcPts val="1000"/>
              </a:spcBef>
              <a:buClr>
                <a:srgbClr val="006BA6"/>
              </a:buClr>
              <a:defRPr>
                <a:solidFill>
                  <a:schemeClr val="bg1"/>
                </a:solidFill>
              </a:defRPr>
            </a:lvl2pPr>
            <a:lvl3pPr>
              <a:spcBef>
                <a:spcPts val="800"/>
              </a:spcBef>
              <a:buClr>
                <a:srgbClr val="006BA6"/>
              </a:buClr>
              <a:defRPr>
                <a:solidFill>
                  <a:schemeClr val="bg1"/>
                </a:solidFill>
              </a:defRPr>
            </a:lvl3pPr>
            <a:lvl4pPr>
              <a:buClr>
                <a:srgbClr val="006BA6"/>
              </a:buClr>
              <a:defRPr>
                <a:solidFill>
                  <a:schemeClr val="bg1"/>
                </a:solidFill>
              </a:defRPr>
            </a:lvl4pPr>
            <a:lvl5pPr>
              <a:spcBef>
                <a:spcPts val="400"/>
              </a:spcBef>
              <a:buClr>
                <a:srgbClr val="006BA6"/>
              </a:buCl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86E1D83-6BE9-F146-B104-DC59B63CAF6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B61807A-DC0E-6542-927F-82A881989383}"/>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6" name="Slide Number Placeholder 5">
            <a:extLst>
              <a:ext uri="{FF2B5EF4-FFF2-40B4-BE49-F238E27FC236}">
                <a16:creationId xmlns:a16="http://schemas.microsoft.com/office/drawing/2014/main" id="{A48F4E28-F08F-7E4F-A439-AF4573166184}"/>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14" name="Rectangle 13">
            <a:extLst>
              <a:ext uri="{FF2B5EF4-FFF2-40B4-BE49-F238E27FC236}">
                <a16:creationId xmlns:a16="http://schemas.microsoft.com/office/drawing/2014/main" id="{F290B41E-0537-FC40-95A6-49D75CE55409}"/>
              </a:ext>
            </a:extLst>
          </p:cNvPr>
          <p:cNvSpPr/>
          <p:nvPr userDrawn="1"/>
        </p:nvSpPr>
        <p:spPr>
          <a:xfrm>
            <a:off x="10735733" y="359226"/>
            <a:ext cx="625332" cy="5864593"/>
          </a:xfrm>
          <a:prstGeom prst="rect">
            <a:avLst/>
          </a:prstGeom>
          <a:solidFill>
            <a:srgbClr val="00A4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4154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46743-7180-C14F-AD0A-25793528EB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CA950A-19B2-D444-9BF0-B3B494DE388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DA2D8D2-12DC-9E46-80B5-E8CDF45303F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89D504D-F174-EA4F-B3A1-34FBB8F63039}"/>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8AF885F6-25C6-0B4C-A6ED-B60147737512}"/>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7" name="Slide Number Placeholder 6">
            <a:extLst>
              <a:ext uri="{FF2B5EF4-FFF2-40B4-BE49-F238E27FC236}">
                <a16:creationId xmlns:a16="http://schemas.microsoft.com/office/drawing/2014/main" id="{AADFC191-D4EB-F540-9020-B5CA72975D93}"/>
              </a:ext>
            </a:extLst>
          </p:cNvPr>
          <p:cNvSpPr>
            <a:spLocks noGrp="1"/>
          </p:cNvSpPr>
          <p:nvPr>
            <p:ph type="sldNum" sz="quarter" idx="12"/>
          </p:nvPr>
        </p:nvSpPr>
        <p:spPr/>
        <p:txBody>
          <a:bodyPr/>
          <a:lstStyle/>
          <a:p>
            <a:fld id="{0DE3ABC3-23C9-1446-8C4B-3005995F2FB6}" type="slidenum">
              <a:rPr lang="en-US" smtClean="0"/>
              <a:t>‹#›</a:t>
            </a:fld>
            <a:endParaRPr lang="en-US" dirty="0"/>
          </a:p>
        </p:txBody>
      </p:sp>
    </p:spTree>
    <p:extLst>
      <p:ext uri="{BB962C8B-B14F-4D97-AF65-F5344CB8AC3E}">
        <p14:creationId xmlns:p14="http://schemas.microsoft.com/office/powerpoint/2010/main" val="1320318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A053C-8BE8-0143-BC6F-6F4FD100418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422B090-F290-1C43-A3EE-BA9CC3EDC7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238B844-7D78-C342-BBCB-89ABB4120E0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426AC5-1BB9-B641-BA7C-C47861FF8C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A08D7BC-D1BD-1C4F-B7E8-5307CC1479E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C7B625-28D2-CC46-98E6-45541CA2F70C}"/>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B5019877-70C2-5041-8C60-D8560691D5B5}"/>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9" name="Slide Number Placeholder 8">
            <a:extLst>
              <a:ext uri="{FF2B5EF4-FFF2-40B4-BE49-F238E27FC236}">
                <a16:creationId xmlns:a16="http://schemas.microsoft.com/office/drawing/2014/main" id="{82AEB705-D1E3-A946-98B9-A2B070F41A9C}"/>
              </a:ext>
            </a:extLst>
          </p:cNvPr>
          <p:cNvSpPr>
            <a:spLocks noGrp="1"/>
          </p:cNvSpPr>
          <p:nvPr>
            <p:ph type="sldNum" sz="quarter" idx="12"/>
          </p:nvPr>
        </p:nvSpPr>
        <p:spPr/>
        <p:txBody>
          <a:bodyPr/>
          <a:lstStyle/>
          <a:p>
            <a:fld id="{0DE3ABC3-23C9-1446-8C4B-3005995F2FB6}" type="slidenum">
              <a:rPr lang="en-US" smtClean="0"/>
              <a:t>‹#›</a:t>
            </a:fld>
            <a:endParaRPr lang="en-US"/>
          </a:p>
        </p:txBody>
      </p:sp>
    </p:spTree>
    <p:extLst>
      <p:ext uri="{BB962C8B-B14F-4D97-AF65-F5344CB8AC3E}">
        <p14:creationId xmlns:p14="http://schemas.microsoft.com/office/powerpoint/2010/main" val="1511642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ight Sid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46743-7180-C14F-AD0A-25793528EB29}"/>
              </a:ext>
            </a:extLst>
          </p:cNvPr>
          <p:cNvSpPr>
            <a:spLocks noGrp="1"/>
          </p:cNvSpPr>
          <p:nvPr>
            <p:ph type="title"/>
          </p:nvPr>
        </p:nvSpPr>
        <p:spPr>
          <a:xfrm>
            <a:off x="6896646" y="312982"/>
            <a:ext cx="4457154" cy="737003"/>
          </a:xfrm>
        </p:spPr>
        <p:txBody>
          <a:bodyPr anchor="b">
            <a:normAutofit/>
          </a:bodyPr>
          <a:lstStyle>
            <a:lvl1pPr>
              <a:defRPr sz="2000">
                <a:solidFill>
                  <a:srgbClr val="006BA6"/>
                </a:solidFill>
              </a:defRPr>
            </a:lvl1pPr>
          </a:lstStyle>
          <a:p>
            <a:r>
              <a:rPr lang="en-US" dirty="0"/>
              <a:t>Click to edit Master title style</a:t>
            </a:r>
          </a:p>
        </p:txBody>
      </p:sp>
      <p:sp>
        <p:nvSpPr>
          <p:cNvPr id="4" name="Content Placeholder 3">
            <a:extLst>
              <a:ext uri="{FF2B5EF4-FFF2-40B4-BE49-F238E27FC236}">
                <a16:creationId xmlns:a16="http://schemas.microsoft.com/office/drawing/2014/main" id="{8DA2D8D2-12DC-9E46-80B5-E8CDF45303F3}"/>
              </a:ext>
            </a:extLst>
          </p:cNvPr>
          <p:cNvSpPr>
            <a:spLocks noGrp="1"/>
          </p:cNvSpPr>
          <p:nvPr>
            <p:ph sz="half" idx="2"/>
          </p:nvPr>
        </p:nvSpPr>
        <p:spPr>
          <a:xfrm>
            <a:off x="6896646" y="1129192"/>
            <a:ext cx="4457154" cy="5047771"/>
          </a:xfrm>
        </p:spPr>
        <p:txBody>
          <a:bodyPr>
            <a:normAutofit/>
          </a:bodyPr>
          <a:lstStyle>
            <a:lvl1pPr marL="192024" indent="-192024">
              <a:buSzPct val="50000"/>
              <a:buFont typeface="LucidaGrande" panose="020B0600040502020204" pitchFamily="34" charset="0"/>
              <a:buChar char="►"/>
              <a:defRPr sz="1400"/>
            </a:lvl1pPr>
            <a:lvl2pPr marL="192024" indent="-192024">
              <a:buSzPct val="50000"/>
              <a:buFont typeface="LucidaGrande" panose="020B0600040502020204" pitchFamily="34" charset="0"/>
              <a:buChar char="►"/>
              <a:defRPr sz="1400"/>
            </a:lvl2pPr>
            <a:lvl3pPr marL="192024" indent="-192024">
              <a:buSzPct val="50000"/>
              <a:buFont typeface="LucidaGrande" panose="020B0600040502020204" pitchFamily="34" charset="0"/>
              <a:buChar char="►"/>
              <a:defRPr sz="1400"/>
            </a:lvl3pPr>
            <a:lvl4pPr marL="192024" indent="-192024">
              <a:buSzPct val="50000"/>
              <a:buFont typeface="LucidaGrande" panose="020B0600040502020204" pitchFamily="34" charset="0"/>
              <a:buChar char="►"/>
              <a:defRPr sz="1400"/>
            </a:lvl4pPr>
            <a:lvl5pPr marL="192024" indent="-192024">
              <a:buSzPct val="50000"/>
              <a:buFont typeface="LucidaGrande" panose="020B0600040502020204" pitchFamily="34" charset="0"/>
              <a:buChar char="►"/>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A89D504D-F174-EA4F-B3A1-34FBB8F63039}"/>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8AF885F6-25C6-0B4C-A6ED-B60147737512}"/>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7" name="Slide Number Placeholder 6">
            <a:extLst>
              <a:ext uri="{FF2B5EF4-FFF2-40B4-BE49-F238E27FC236}">
                <a16:creationId xmlns:a16="http://schemas.microsoft.com/office/drawing/2014/main" id="{AADFC191-D4EB-F540-9020-B5CA72975D93}"/>
              </a:ext>
            </a:extLst>
          </p:cNvPr>
          <p:cNvSpPr>
            <a:spLocks noGrp="1"/>
          </p:cNvSpPr>
          <p:nvPr>
            <p:ph type="sldNum" sz="quarter" idx="12"/>
          </p:nvPr>
        </p:nvSpPr>
        <p:spPr/>
        <p:txBody>
          <a:bodyPr/>
          <a:lstStyle/>
          <a:p>
            <a:fld id="{0DE3ABC3-23C9-1446-8C4B-3005995F2FB6}" type="slidenum">
              <a:rPr lang="en-US" smtClean="0"/>
              <a:t>‹#›</a:t>
            </a:fld>
            <a:endParaRPr lang="en-US" dirty="0"/>
          </a:p>
        </p:txBody>
      </p:sp>
    </p:spTree>
    <p:extLst>
      <p:ext uri="{BB962C8B-B14F-4D97-AF65-F5344CB8AC3E}">
        <p14:creationId xmlns:p14="http://schemas.microsoft.com/office/powerpoint/2010/main" val="3246993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07C131-80A1-8147-832A-052C5A848CC8}"/>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E6587A9A-BDD2-C04A-8454-A4FB9445DCB7}"/>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4" name="Slide Number Placeholder 3">
            <a:extLst>
              <a:ext uri="{FF2B5EF4-FFF2-40B4-BE49-F238E27FC236}">
                <a16:creationId xmlns:a16="http://schemas.microsoft.com/office/drawing/2014/main" id="{4291B766-B8CA-504C-8C2A-E1BF07346AAC}"/>
              </a:ext>
            </a:extLst>
          </p:cNvPr>
          <p:cNvSpPr>
            <a:spLocks noGrp="1"/>
          </p:cNvSpPr>
          <p:nvPr>
            <p:ph type="sldNum" sz="quarter" idx="12"/>
          </p:nvPr>
        </p:nvSpPr>
        <p:spPr/>
        <p:txBody>
          <a:bodyPr/>
          <a:lstStyle/>
          <a:p>
            <a:fld id="{0DE3ABC3-23C9-1446-8C4B-3005995F2FB6}" type="slidenum">
              <a:rPr lang="en-US" smtClean="0"/>
              <a:t>‹#›</a:t>
            </a:fld>
            <a:endParaRPr lang="en-US" dirty="0"/>
          </a:p>
        </p:txBody>
      </p:sp>
      <p:sp>
        <p:nvSpPr>
          <p:cNvPr id="6" name="Text Placeholder 5">
            <a:extLst>
              <a:ext uri="{FF2B5EF4-FFF2-40B4-BE49-F238E27FC236}">
                <a16:creationId xmlns:a16="http://schemas.microsoft.com/office/drawing/2014/main" id="{56DB4314-342F-104A-A1CC-57AC1E776E34}"/>
              </a:ext>
            </a:extLst>
          </p:cNvPr>
          <p:cNvSpPr>
            <a:spLocks noGrp="1"/>
          </p:cNvSpPr>
          <p:nvPr>
            <p:ph type="body" sz="quarter" idx="13"/>
          </p:nvPr>
        </p:nvSpPr>
        <p:spPr>
          <a:xfrm>
            <a:off x="830766" y="1661532"/>
            <a:ext cx="10537677" cy="2815683"/>
          </a:xfrm>
        </p:spPr>
        <p:txBody>
          <a:bodyPr anchor="ctr">
            <a:normAutofit/>
          </a:bodyPr>
          <a:lstStyle>
            <a:lvl1pPr marL="0" indent="0" algn="ctr">
              <a:buNone/>
              <a:defRPr sz="3200" b="1">
                <a:solidFill>
                  <a:srgbClr val="002060"/>
                </a:solidFill>
              </a:defRPr>
            </a:lvl1pPr>
            <a:lvl2pPr marL="457200" indent="0">
              <a:buNone/>
              <a:defRPr sz="3200" b="1"/>
            </a:lvl2pPr>
            <a:lvl3pPr marL="914400" indent="0">
              <a:buNone/>
              <a:defRPr sz="3200" b="1"/>
            </a:lvl3pPr>
            <a:lvl4pPr marL="1371600" indent="0">
              <a:buNone/>
              <a:defRPr sz="3200" b="1"/>
            </a:lvl4pPr>
            <a:lvl5pPr marL="1828800" indent="0">
              <a:buNone/>
              <a:defRPr sz="3200" b="1"/>
            </a:lvl5pPr>
          </a:lstStyle>
          <a:p>
            <a:pPr lvl="0"/>
            <a:r>
              <a:rPr lang="en-US" dirty="0"/>
              <a:t>Edit Master text styles</a:t>
            </a:r>
          </a:p>
        </p:txBody>
      </p:sp>
      <p:sp>
        <p:nvSpPr>
          <p:cNvPr id="10" name="Text Placeholder 9">
            <a:extLst>
              <a:ext uri="{FF2B5EF4-FFF2-40B4-BE49-F238E27FC236}">
                <a16:creationId xmlns:a16="http://schemas.microsoft.com/office/drawing/2014/main" id="{8F9EF603-82D8-2447-AB9A-4525640A37FE}"/>
              </a:ext>
            </a:extLst>
          </p:cNvPr>
          <p:cNvSpPr>
            <a:spLocks noGrp="1"/>
          </p:cNvSpPr>
          <p:nvPr>
            <p:ph type="body" sz="quarter" idx="14"/>
          </p:nvPr>
        </p:nvSpPr>
        <p:spPr>
          <a:xfrm>
            <a:off x="830766" y="4477215"/>
            <a:ext cx="10537677" cy="1633073"/>
          </a:xfrm>
        </p:spPr>
        <p:txBody>
          <a:bodyPr/>
          <a:lstStyle>
            <a:lvl1pPr marL="0" indent="0" algn="r">
              <a:lnSpc>
                <a:spcPct val="100000"/>
              </a:lnSpc>
              <a:buNone/>
              <a:defRPr i="1"/>
            </a:lvl1pPr>
            <a:lvl2pPr marL="457200" indent="0" algn="r">
              <a:lnSpc>
                <a:spcPct val="100000"/>
              </a:lnSpc>
              <a:buNone/>
              <a:defRPr/>
            </a:lvl2pPr>
            <a:lvl3pPr marL="914400" indent="0" algn="r">
              <a:buNone/>
              <a:defRPr/>
            </a:lvl3pPr>
            <a:lvl4pPr marL="1371600" indent="0" algn="r">
              <a:buNone/>
              <a:defRPr/>
            </a:lvl4pPr>
            <a:lvl5pPr marL="1828800" indent="0" algn="r">
              <a:buNone/>
              <a:defRPr/>
            </a:lvl5pPr>
          </a:lstStyle>
          <a:p>
            <a:pPr lvl="0"/>
            <a:r>
              <a:rPr lang="en-US" dirty="0"/>
              <a:t>Edit Master text styles</a:t>
            </a:r>
          </a:p>
          <a:p>
            <a:pPr lvl="1"/>
            <a:endParaRPr lang="en-US" dirty="0"/>
          </a:p>
        </p:txBody>
      </p:sp>
    </p:spTree>
    <p:extLst>
      <p:ext uri="{BB962C8B-B14F-4D97-AF65-F5344CB8AC3E}">
        <p14:creationId xmlns:p14="http://schemas.microsoft.com/office/powerpoint/2010/main" val="3180312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ternal, Croppe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C6F89-8CC5-E84E-9915-BCC7EEEE2435}"/>
              </a:ext>
            </a:extLst>
          </p:cNvPr>
          <p:cNvSpPr>
            <a:spLocks noGrp="1"/>
          </p:cNvSpPr>
          <p:nvPr>
            <p:ph type="title"/>
          </p:nvPr>
        </p:nvSpPr>
        <p:spPr>
          <a:xfrm>
            <a:off x="838200" y="365125"/>
            <a:ext cx="7066144"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B8C9BF71-DB0B-3241-9328-AD4597A14A9E}"/>
              </a:ext>
            </a:extLst>
          </p:cNvPr>
          <p:cNvSpPr>
            <a:spLocks noGrp="1"/>
          </p:cNvSpPr>
          <p:nvPr>
            <p:ph idx="1"/>
          </p:nvPr>
        </p:nvSpPr>
        <p:spPr>
          <a:xfrm>
            <a:off x="838200" y="1825625"/>
            <a:ext cx="7066144" cy="435133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86E1D83-6BE9-F146-B104-DC59B63CAF6E}"/>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AB61807A-DC0E-6542-927F-82A881989383}"/>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6" name="Slide Number Placeholder 5">
            <a:extLst>
              <a:ext uri="{FF2B5EF4-FFF2-40B4-BE49-F238E27FC236}">
                <a16:creationId xmlns:a16="http://schemas.microsoft.com/office/drawing/2014/main" id="{A48F4E28-F08F-7E4F-A439-AF4573166184}"/>
              </a:ext>
            </a:extLst>
          </p:cNvPr>
          <p:cNvSpPr>
            <a:spLocks noGrp="1"/>
          </p:cNvSpPr>
          <p:nvPr>
            <p:ph type="sldNum" sz="quarter" idx="12"/>
          </p:nvPr>
        </p:nvSpPr>
        <p:spPr/>
        <p:txBody>
          <a:bodyPr/>
          <a:lstStyle/>
          <a:p>
            <a:fld id="{0DE3ABC3-23C9-1446-8C4B-3005995F2FB6}" type="slidenum">
              <a:rPr lang="en-US" smtClean="0"/>
              <a:t>‹#›</a:t>
            </a:fld>
            <a:endParaRPr lang="en-US"/>
          </a:p>
        </p:txBody>
      </p:sp>
      <p:sp>
        <p:nvSpPr>
          <p:cNvPr id="8" name="Picture Placeholder 13">
            <a:extLst>
              <a:ext uri="{FF2B5EF4-FFF2-40B4-BE49-F238E27FC236}">
                <a16:creationId xmlns:a16="http://schemas.microsoft.com/office/drawing/2014/main" id="{D66EB883-0CD3-2C4E-B01F-787999FE2371}"/>
              </a:ext>
            </a:extLst>
          </p:cNvPr>
          <p:cNvSpPr>
            <a:spLocks noGrp="1"/>
          </p:cNvSpPr>
          <p:nvPr>
            <p:ph type="pic" sz="quarter" idx="13"/>
          </p:nvPr>
        </p:nvSpPr>
        <p:spPr bwMode="auto">
          <a:xfrm>
            <a:off x="6678612" y="-22350"/>
            <a:ext cx="5741988" cy="6880349"/>
          </a:xfrm>
          <a:custGeom>
            <a:avLst/>
            <a:gdLst>
              <a:gd name="connsiteX0" fmla="*/ 0 w 5856288"/>
              <a:gd name="connsiteY0" fmla="*/ 0 h 6858000"/>
              <a:gd name="connsiteX1" fmla="*/ 2928144 w 5856288"/>
              <a:gd name="connsiteY1" fmla="*/ 0 h 6858000"/>
              <a:gd name="connsiteX2" fmla="*/ 2928144 w 5856288"/>
              <a:gd name="connsiteY2" fmla="*/ 2609029 h 6858000"/>
              <a:gd name="connsiteX3" fmla="*/ 5856288 w 5856288"/>
              <a:gd name="connsiteY3" fmla="*/ 2609029 h 6858000"/>
              <a:gd name="connsiteX4" fmla="*/ 5856288 w 5856288"/>
              <a:gd name="connsiteY4" fmla="*/ 6858000 h 6858000"/>
              <a:gd name="connsiteX5" fmla="*/ 0 w 5856288"/>
              <a:gd name="connsiteY5" fmla="*/ 6858000 h 6858000"/>
              <a:gd name="connsiteX6" fmla="*/ 0 w 5856288"/>
              <a:gd name="connsiteY6" fmla="*/ 0 h 6858000"/>
              <a:gd name="connsiteX0" fmla="*/ 2133600 w 5856288"/>
              <a:gd name="connsiteY0" fmla="*/ 2679700 h 6858000"/>
              <a:gd name="connsiteX1" fmla="*/ 2928144 w 5856288"/>
              <a:gd name="connsiteY1" fmla="*/ 0 h 6858000"/>
              <a:gd name="connsiteX2" fmla="*/ 2928144 w 5856288"/>
              <a:gd name="connsiteY2" fmla="*/ 2609029 h 6858000"/>
              <a:gd name="connsiteX3" fmla="*/ 5856288 w 5856288"/>
              <a:gd name="connsiteY3" fmla="*/ 2609029 h 6858000"/>
              <a:gd name="connsiteX4" fmla="*/ 5856288 w 5856288"/>
              <a:gd name="connsiteY4" fmla="*/ 6858000 h 6858000"/>
              <a:gd name="connsiteX5" fmla="*/ 0 w 5856288"/>
              <a:gd name="connsiteY5" fmla="*/ 6858000 h 6858000"/>
              <a:gd name="connsiteX6" fmla="*/ 2133600 w 5856288"/>
              <a:gd name="connsiteY6" fmla="*/ 2679700 h 6858000"/>
              <a:gd name="connsiteX0" fmla="*/ 2133600 w 5856288"/>
              <a:gd name="connsiteY0" fmla="*/ 2686871 h 6865171"/>
              <a:gd name="connsiteX1" fmla="*/ 2928144 w 5856288"/>
              <a:gd name="connsiteY1" fmla="*/ 7171 h 6865171"/>
              <a:gd name="connsiteX2" fmla="*/ 4426744 w 5856288"/>
              <a:gd name="connsiteY2" fmla="*/ 0 h 6865171"/>
              <a:gd name="connsiteX3" fmla="*/ 5856288 w 5856288"/>
              <a:gd name="connsiteY3" fmla="*/ 2616200 h 6865171"/>
              <a:gd name="connsiteX4" fmla="*/ 5856288 w 5856288"/>
              <a:gd name="connsiteY4" fmla="*/ 6865171 h 6865171"/>
              <a:gd name="connsiteX5" fmla="*/ 0 w 5856288"/>
              <a:gd name="connsiteY5" fmla="*/ 6865171 h 6865171"/>
              <a:gd name="connsiteX6" fmla="*/ 2133600 w 5856288"/>
              <a:gd name="connsiteY6" fmla="*/ 2686871 h 6865171"/>
              <a:gd name="connsiteX0" fmla="*/ 2133600 w 5856288"/>
              <a:gd name="connsiteY0" fmla="*/ 2686871 h 6865171"/>
              <a:gd name="connsiteX1" fmla="*/ 845344 w 5856288"/>
              <a:gd name="connsiteY1" fmla="*/ 7171 h 6865171"/>
              <a:gd name="connsiteX2" fmla="*/ 4426744 w 5856288"/>
              <a:gd name="connsiteY2" fmla="*/ 0 h 6865171"/>
              <a:gd name="connsiteX3" fmla="*/ 5856288 w 5856288"/>
              <a:gd name="connsiteY3" fmla="*/ 2616200 h 6865171"/>
              <a:gd name="connsiteX4" fmla="*/ 5856288 w 5856288"/>
              <a:gd name="connsiteY4" fmla="*/ 6865171 h 6865171"/>
              <a:gd name="connsiteX5" fmla="*/ 0 w 5856288"/>
              <a:gd name="connsiteY5" fmla="*/ 6865171 h 6865171"/>
              <a:gd name="connsiteX6" fmla="*/ 2133600 w 5856288"/>
              <a:gd name="connsiteY6" fmla="*/ 2686871 h 6865171"/>
              <a:gd name="connsiteX0" fmla="*/ 2146300 w 5856288"/>
              <a:gd name="connsiteY0" fmla="*/ 2648771 h 6865171"/>
              <a:gd name="connsiteX1" fmla="*/ 845344 w 5856288"/>
              <a:gd name="connsiteY1" fmla="*/ 7171 h 6865171"/>
              <a:gd name="connsiteX2" fmla="*/ 4426744 w 5856288"/>
              <a:gd name="connsiteY2" fmla="*/ 0 h 6865171"/>
              <a:gd name="connsiteX3" fmla="*/ 5856288 w 5856288"/>
              <a:gd name="connsiteY3" fmla="*/ 2616200 h 6865171"/>
              <a:gd name="connsiteX4" fmla="*/ 5856288 w 5856288"/>
              <a:gd name="connsiteY4" fmla="*/ 6865171 h 6865171"/>
              <a:gd name="connsiteX5" fmla="*/ 0 w 5856288"/>
              <a:gd name="connsiteY5" fmla="*/ 6865171 h 6865171"/>
              <a:gd name="connsiteX6" fmla="*/ 2146300 w 5856288"/>
              <a:gd name="connsiteY6" fmla="*/ 2648771 h 6865171"/>
              <a:gd name="connsiteX0" fmla="*/ 2108200 w 5818188"/>
              <a:gd name="connsiteY0" fmla="*/ 2648771 h 6865171"/>
              <a:gd name="connsiteX1" fmla="*/ 807244 w 5818188"/>
              <a:gd name="connsiteY1" fmla="*/ 7171 h 6865171"/>
              <a:gd name="connsiteX2" fmla="*/ 4388644 w 5818188"/>
              <a:gd name="connsiteY2" fmla="*/ 0 h 6865171"/>
              <a:gd name="connsiteX3" fmla="*/ 5818188 w 5818188"/>
              <a:gd name="connsiteY3" fmla="*/ 2616200 h 6865171"/>
              <a:gd name="connsiteX4" fmla="*/ 5818188 w 5818188"/>
              <a:gd name="connsiteY4" fmla="*/ 6865171 h 6865171"/>
              <a:gd name="connsiteX5" fmla="*/ 0 w 5818188"/>
              <a:gd name="connsiteY5" fmla="*/ 6865171 h 6865171"/>
              <a:gd name="connsiteX6" fmla="*/ 2108200 w 5818188"/>
              <a:gd name="connsiteY6" fmla="*/ 2648771 h 6865171"/>
              <a:gd name="connsiteX0" fmla="*/ 2108200 w 5818188"/>
              <a:gd name="connsiteY0" fmla="*/ 2648771 h 6865171"/>
              <a:gd name="connsiteX1" fmla="*/ 807244 w 5818188"/>
              <a:gd name="connsiteY1" fmla="*/ 7171 h 6865171"/>
              <a:gd name="connsiteX2" fmla="*/ 4388644 w 5818188"/>
              <a:gd name="connsiteY2" fmla="*/ 0 h 6865171"/>
              <a:gd name="connsiteX3" fmla="*/ 5818188 w 5818188"/>
              <a:gd name="connsiteY3" fmla="*/ 2616200 h 6865171"/>
              <a:gd name="connsiteX4" fmla="*/ 3608388 w 5818188"/>
              <a:gd name="connsiteY4" fmla="*/ 6865171 h 6865171"/>
              <a:gd name="connsiteX5" fmla="*/ 0 w 5818188"/>
              <a:gd name="connsiteY5" fmla="*/ 6865171 h 6865171"/>
              <a:gd name="connsiteX6" fmla="*/ 2108200 w 5818188"/>
              <a:gd name="connsiteY6" fmla="*/ 2648771 h 6865171"/>
              <a:gd name="connsiteX0" fmla="*/ 2108200 w 5741988"/>
              <a:gd name="connsiteY0" fmla="*/ 2648771 h 6865171"/>
              <a:gd name="connsiteX1" fmla="*/ 807244 w 5741988"/>
              <a:gd name="connsiteY1" fmla="*/ 7171 h 6865171"/>
              <a:gd name="connsiteX2" fmla="*/ 4388644 w 5741988"/>
              <a:gd name="connsiteY2" fmla="*/ 0 h 6865171"/>
              <a:gd name="connsiteX3" fmla="*/ 5741988 w 5741988"/>
              <a:gd name="connsiteY3" fmla="*/ 2654300 h 6865171"/>
              <a:gd name="connsiteX4" fmla="*/ 3608388 w 5741988"/>
              <a:gd name="connsiteY4" fmla="*/ 6865171 h 6865171"/>
              <a:gd name="connsiteX5" fmla="*/ 0 w 5741988"/>
              <a:gd name="connsiteY5" fmla="*/ 6865171 h 6865171"/>
              <a:gd name="connsiteX6" fmla="*/ 2108200 w 5741988"/>
              <a:gd name="connsiteY6" fmla="*/ 2648771 h 6865171"/>
              <a:gd name="connsiteX0" fmla="*/ 2108200 w 5741988"/>
              <a:gd name="connsiteY0" fmla="*/ 2641600 h 6858000"/>
              <a:gd name="connsiteX1" fmla="*/ 807244 w 5741988"/>
              <a:gd name="connsiteY1" fmla="*/ 0 h 6858000"/>
              <a:gd name="connsiteX2" fmla="*/ 4401344 w 5741988"/>
              <a:gd name="connsiteY2" fmla="*/ 5529 h 6858000"/>
              <a:gd name="connsiteX3" fmla="*/ 5741988 w 5741988"/>
              <a:gd name="connsiteY3" fmla="*/ 2647129 h 6858000"/>
              <a:gd name="connsiteX4" fmla="*/ 3608388 w 5741988"/>
              <a:gd name="connsiteY4" fmla="*/ 6858000 h 6858000"/>
              <a:gd name="connsiteX5" fmla="*/ 0 w 5741988"/>
              <a:gd name="connsiteY5" fmla="*/ 6858000 h 6858000"/>
              <a:gd name="connsiteX6" fmla="*/ 2108200 w 5741988"/>
              <a:gd name="connsiteY6" fmla="*/ 2641600 h 6858000"/>
              <a:gd name="connsiteX0" fmla="*/ 2108200 w 5741988"/>
              <a:gd name="connsiteY0" fmla="*/ 2652798 h 6869198"/>
              <a:gd name="connsiteX1" fmla="*/ 807244 w 5741988"/>
              <a:gd name="connsiteY1" fmla="*/ 11198 h 6869198"/>
              <a:gd name="connsiteX2" fmla="*/ 4401344 w 5741988"/>
              <a:gd name="connsiteY2" fmla="*/ 0 h 6869198"/>
              <a:gd name="connsiteX3" fmla="*/ 5741988 w 5741988"/>
              <a:gd name="connsiteY3" fmla="*/ 2658327 h 6869198"/>
              <a:gd name="connsiteX4" fmla="*/ 3608388 w 5741988"/>
              <a:gd name="connsiteY4" fmla="*/ 6869198 h 6869198"/>
              <a:gd name="connsiteX5" fmla="*/ 0 w 5741988"/>
              <a:gd name="connsiteY5" fmla="*/ 6869198 h 6869198"/>
              <a:gd name="connsiteX6" fmla="*/ 2108200 w 5741988"/>
              <a:gd name="connsiteY6" fmla="*/ 2652798 h 6869198"/>
              <a:gd name="connsiteX0" fmla="*/ 2108200 w 5741988"/>
              <a:gd name="connsiteY0" fmla="*/ 2647222 h 6863622"/>
              <a:gd name="connsiteX1" fmla="*/ 807244 w 5741988"/>
              <a:gd name="connsiteY1" fmla="*/ 5622 h 6863622"/>
              <a:gd name="connsiteX2" fmla="*/ 4401344 w 5741988"/>
              <a:gd name="connsiteY2" fmla="*/ 0 h 6863622"/>
              <a:gd name="connsiteX3" fmla="*/ 5741988 w 5741988"/>
              <a:gd name="connsiteY3" fmla="*/ 2652751 h 6863622"/>
              <a:gd name="connsiteX4" fmla="*/ 3608388 w 5741988"/>
              <a:gd name="connsiteY4" fmla="*/ 6863622 h 6863622"/>
              <a:gd name="connsiteX5" fmla="*/ 0 w 5741988"/>
              <a:gd name="connsiteY5" fmla="*/ 6863622 h 6863622"/>
              <a:gd name="connsiteX6" fmla="*/ 2108200 w 5741988"/>
              <a:gd name="connsiteY6" fmla="*/ 2647222 h 6863622"/>
              <a:gd name="connsiteX0" fmla="*/ 2108200 w 5741988"/>
              <a:gd name="connsiteY0" fmla="*/ 2652751 h 6869151"/>
              <a:gd name="connsiteX1" fmla="*/ 807244 w 5741988"/>
              <a:gd name="connsiteY1" fmla="*/ 0 h 6869151"/>
              <a:gd name="connsiteX2" fmla="*/ 4401344 w 5741988"/>
              <a:gd name="connsiteY2" fmla="*/ 5529 h 6869151"/>
              <a:gd name="connsiteX3" fmla="*/ 5741988 w 5741988"/>
              <a:gd name="connsiteY3" fmla="*/ 2658280 h 6869151"/>
              <a:gd name="connsiteX4" fmla="*/ 3608388 w 5741988"/>
              <a:gd name="connsiteY4" fmla="*/ 6869151 h 6869151"/>
              <a:gd name="connsiteX5" fmla="*/ 0 w 5741988"/>
              <a:gd name="connsiteY5" fmla="*/ 6869151 h 6869151"/>
              <a:gd name="connsiteX6" fmla="*/ 2108200 w 5741988"/>
              <a:gd name="connsiteY6" fmla="*/ 2652751 h 6869151"/>
              <a:gd name="connsiteX0" fmla="*/ 2108200 w 5741988"/>
              <a:gd name="connsiteY0" fmla="*/ 2663949 h 6880349"/>
              <a:gd name="connsiteX1" fmla="*/ 807244 w 5741988"/>
              <a:gd name="connsiteY1" fmla="*/ 11198 h 6880349"/>
              <a:gd name="connsiteX2" fmla="*/ 4401344 w 5741988"/>
              <a:gd name="connsiteY2" fmla="*/ 0 h 6880349"/>
              <a:gd name="connsiteX3" fmla="*/ 5741988 w 5741988"/>
              <a:gd name="connsiteY3" fmla="*/ 2669478 h 6880349"/>
              <a:gd name="connsiteX4" fmla="*/ 3608388 w 5741988"/>
              <a:gd name="connsiteY4" fmla="*/ 6880349 h 6880349"/>
              <a:gd name="connsiteX5" fmla="*/ 0 w 5741988"/>
              <a:gd name="connsiteY5" fmla="*/ 6880349 h 6880349"/>
              <a:gd name="connsiteX6" fmla="*/ 2108200 w 5741988"/>
              <a:gd name="connsiteY6" fmla="*/ 2663949 h 688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41988" h="6880349">
                <a:moveTo>
                  <a:pt x="2108200" y="2663949"/>
                </a:moveTo>
                <a:lnTo>
                  <a:pt x="807244" y="11198"/>
                </a:lnTo>
                <a:lnTo>
                  <a:pt x="4401344" y="0"/>
                </a:lnTo>
                <a:lnTo>
                  <a:pt x="5741988" y="2669478"/>
                </a:lnTo>
                <a:lnTo>
                  <a:pt x="3608388" y="6880349"/>
                </a:lnTo>
                <a:lnTo>
                  <a:pt x="0" y="6880349"/>
                </a:lnTo>
                <a:lnTo>
                  <a:pt x="2108200" y="2663949"/>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nchor="ctr">
            <a:normAutofit/>
          </a:bodyPr>
          <a:lstStyle>
            <a:lvl1pPr marL="0" indent="0" algn="ctr">
              <a:buNone/>
              <a:defRPr sz="1600"/>
            </a:lvl1pPr>
          </a:lstStyle>
          <a:p>
            <a:endParaRPr lang="en-US" dirty="0"/>
          </a:p>
        </p:txBody>
      </p:sp>
    </p:spTree>
    <p:extLst>
      <p:ext uri="{BB962C8B-B14F-4D97-AF65-F5344CB8AC3E}">
        <p14:creationId xmlns:p14="http://schemas.microsoft.com/office/powerpoint/2010/main" val="42738653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CFF95-2CAF-D543-BF4D-28687C15C5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A8CB4A-D1D8-DA49-9840-3074465151A7}"/>
              </a:ext>
            </a:extLst>
          </p:cNvPr>
          <p:cNvSpPr>
            <a:spLocks noGrp="1"/>
          </p:cNvSpPr>
          <p:nvPr>
            <p:ph type="dt" sz="half" idx="10"/>
          </p:nvPr>
        </p:nvSpPr>
        <p:spPr>
          <a:xfrm>
            <a:off x="2277150" y="6344552"/>
            <a:ext cx="1304249"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7010BF2B-ECEB-ED4E-A568-9ABAE03FEE1A}"/>
              </a:ext>
            </a:extLst>
          </p:cNvPr>
          <p:cNvSpPr>
            <a:spLocks noGrp="1"/>
          </p:cNvSpPr>
          <p:nvPr>
            <p:ph type="ftr" sz="quarter" idx="11"/>
          </p:nvPr>
        </p:nvSpPr>
        <p:spPr>
          <a:xfrm>
            <a:off x="4038600" y="6344552"/>
            <a:ext cx="4114800" cy="365125"/>
          </a:xfrm>
          <a:prstGeom prst="rect">
            <a:avLst/>
          </a:prstGeom>
        </p:spPr>
        <p:txBody>
          <a:bodyPr/>
          <a:lstStyle/>
          <a:p>
            <a:r>
              <a:rPr lang="en-US"/>
              <a:t>add footer here</a:t>
            </a:r>
          </a:p>
        </p:txBody>
      </p:sp>
      <p:sp>
        <p:nvSpPr>
          <p:cNvPr id="5" name="Slide Number Placeholder 4">
            <a:extLst>
              <a:ext uri="{FF2B5EF4-FFF2-40B4-BE49-F238E27FC236}">
                <a16:creationId xmlns:a16="http://schemas.microsoft.com/office/drawing/2014/main" id="{1E3EF7FA-B420-944D-A8DA-2AD15A401D80}"/>
              </a:ext>
            </a:extLst>
          </p:cNvPr>
          <p:cNvSpPr>
            <a:spLocks noGrp="1"/>
          </p:cNvSpPr>
          <p:nvPr>
            <p:ph type="sldNum" sz="quarter" idx="12"/>
          </p:nvPr>
        </p:nvSpPr>
        <p:spPr/>
        <p:txBody>
          <a:bodyPr/>
          <a:lstStyle/>
          <a:p>
            <a:fld id="{0DE3ABC3-23C9-1446-8C4B-3005995F2FB6}" type="slidenum">
              <a:rPr lang="en-US" smtClean="0"/>
              <a:t>‹#›</a:t>
            </a:fld>
            <a:endParaRPr lang="en-US"/>
          </a:p>
        </p:txBody>
      </p:sp>
    </p:spTree>
    <p:extLst>
      <p:ext uri="{BB962C8B-B14F-4D97-AF65-F5344CB8AC3E}">
        <p14:creationId xmlns:p14="http://schemas.microsoft.com/office/powerpoint/2010/main" val="316714319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jpg"/><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5">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A81A88-3C3F-5F4E-90F5-B14542595C9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en-US" dirty="0"/>
              <a:t>Click to edit Master title style</a:t>
            </a:r>
            <a:endParaRPr lang="en-US" dirty="0"/>
          </a:p>
        </p:txBody>
      </p:sp>
      <p:sp>
        <p:nvSpPr>
          <p:cNvPr id="3" name="Text Placeholder 2">
            <a:extLst>
              <a:ext uri="{FF2B5EF4-FFF2-40B4-BE49-F238E27FC236}">
                <a16:creationId xmlns:a16="http://schemas.microsoft.com/office/drawing/2014/main" id="{FDA31DDB-7FCE-0A42-B928-8C6B7746F1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0099494-796D-BC44-8EBE-6597A3306B79}"/>
              </a:ext>
            </a:extLst>
          </p:cNvPr>
          <p:cNvSpPr>
            <a:spLocks noGrp="1"/>
          </p:cNvSpPr>
          <p:nvPr>
            <p:ph type="sldNum" sz="quarter" idx="4"/>
          </p:nvPr>
        </p:nvSpPr>
        <p:spPr>
          <a:xfrm>
            <a:off x="8610600" y="6344552"/>
            <a:ext cx="2743200" cy="365125"/>
          </a:xfrm>
          <a:prstGeom prst="rect">
            <a:avLst/>
          </a:prstGeom>
        </p:spPr>
        <p:txBody>
          <a:bodyPr vert="horz" lIns="91440" tIns="45720" rIns="91440" bIns="45720" rtlCol="0" anchor="ctr"/>
          <a:lstStyle>
            <a:lvl1pPr algn="r">
              <a:defRPr sz="1000" b="0" i="0">
                <a:solidFill>
                  <a:srgbClr val="24135F"/>
                </a:solidFill>
                <a:latin typeface="Glacial Indifference" pitchFamily="2" charset="0"/>
              </a:defRPr>
            </a:lvl1pPr>
          </a:lstStyle>
          <a:p>
            <a:fld id="{0DE3ABC3-23C9-1446-8C4B-3005995F2FB6}" type="slidenum">
              <a:rPr lang="en-US" smtClean="0"/>
              <a:pPr/>
              <a:t>‹#›</a:t>
            </a:fld>
            <a:endParaRPr lang="en-US" dirty="0"/>
          </a:p>
        </p:txBody>
      </p:sp>
      <p:sp>
        <p:nvSpPr>
          <p:cNvPr id="14" name="Rectangle 13">
            <a:extLst>
              <a:ext uri="{FF2B5EF4-FFF2-40B4-BE49-F238E27FC236}">
                <a16:creationId xmlns:a16="http://schemas.microsoft.com/office/drawing/2014/main" id="{556B1270-E40D-584D-BEAE-C01E3268B2D7}"/>
              </a:ext>
            </a:extLst>
          </p:cNvPr>
          <p:cNvSpPr/>
          <p:nvPr userDrawn="1"/>
        </p:nvSpPr>
        <p:spPr>
          <a:xfrm>
            <a:off x="5682265" y="6708009"/>
            <a:ext cx="827471" cy="169277"/>
          </a:xfrm>
          <a:prstGeom prst="rect">
            <a:avLst/>
          </a:prstGeom>
        </p:spPr>
        <p:txBody>
          <a:bodyPr wrap="none">
            <a:spAutoFit/>
          </a:bodyPr>
          <a:lstStyle/>
          <a:p>
            <a:pPr marL="0" marR="0" indent="0" algn="l" defTabSz="914377" rtl="0" eaLnBrk="0" fontAlgn="base" latinLnBrk="0" hangingPunct="0">
              <a:lnSpc>
                <a:spcPct val="100000"/>
              </a:lnSpc>
              <a:spcBef>
                <a:spcPct val="0"/>
              </a:spcBef>
              <a:spcAft>
                <a:spcPct val="0"/>
              </a:spcAft>
              <a:buClrTx/>
              <a:buSzTx/>
              <a:buFontTx/>
              <a:buNone/>
              <a:tabLst/>
              <a:defRPr/>
            </a:pPr>
            <a:r>
              <a:rPr lang="en-US" altLang="en-US" sz="500" dirty="0">
                <a:solidFill>
                  <a:schemeClr val="bg1">
                    <a:alpha val="40000"/>
                  </a:schemeClr>
                </a:solidFill>
                <a:latin typeface="Glacial Indifference" charset="0"/>
              </a:rPr>
              <a:t>©2019 SomaLogic, Inc.</a:t>
            </a:r>
            <a:r>
              <a:rPr lang="en-US" altLang="en-US" sz="500" baseline="0" dirty="0">
                <a:solidFill>
                  <a:schemeClr val="bg1">
                    <a:alpha val="40000"/>
                  </a:schemeClr>
                </a:solidFill>
                <a:latin typeface="Glacial Indifference" charset="0"/>
              </a:rPr>
              <a:t> </a:t>
            </a:r>
            <a:endParaRPr lang="en-US" altLang="en-US" sz="500" dirty="0">
              <a:solidFill>
                <a:schemeClr val="bg1">
                  <a:alpha val="40000"/>
                </a:schemeClr>
              </a:solidFill>
              <a:latin typeface="Glacial Indifference" charset="0"/>
            </a:endParaRPr>
          </a:p>
        </p:txBody>
      </p:sp>
    </p:spTree>
    <p:extLst>
      <p:ext uri="{BB962C8B-B14F-4D97-AF65-F5344CB8AC3E}">
        <p14:creationId xmlns:p14="http://schemas.microsoft.com/office/powerpoint/2010/main" val="1625795051"/>
      </p:ext>
    </p:extLst>
  </p:cSld>
  <p:clrMap bg1="lt1" tx1="dk1" bg2="lt2" tx2="dk2" accent1="accent1" accent2="accent2" accent3="accent3" accent4="accent4" accent5="accent5" accent6="accent6" hlink="hlink" folHlink="folHlink"/>
  <p:sldLayoutIdLst>
    <p:sldLayoutId id="2147484223" r:id="rId1"/>
    <p:sldLayoutId id="2147484206" r:id="rId2"/>
    <p:sldLayoutId id="2147484225" r:id="rId3"/>
    <p:sldLayoutId id="2147484208" r:id="rId4"/>
    <p:sldLayoutId id="2147484209" r:id="rId5"/>
    <p:sldLayoutId id="2147484236" r:id="rId6"/>
    <p:sldLayoutId id="2147484226" r:id="rId7"/>
    <p:sldLayoutId id="2147484222" r:id="rId8"/>
    <p:sldLayoutId id="2147484210" r:id="rId9"/>
    <p:sldLayoutId id="2147484211" r:id="rId10"/>
    <p:sldLayoutId id="2147484217" r:id="rId11"/>
    <p:sldLayoutId id="2147484229" r:id="rId12"/>
    <p:sldLayoutId id="2147484230" r:id="rId13"/>
    <p:sldLayoutId id="2147484228" r:id="rId14"/>
    <p:sldLayoutId id="2147484227" r:id="rId15"/>
    <p:sldLayoutId id="2147484232" r:id="rId16"/>
    <p:sldLayoutId id="2147484233" r:id="rId17"/>
    <p:sldLayoutId id="2147484235" r:id="rId18"/>
    <p:sldLayoutId id="2147484234" r:id="rId19"/>
    <p:sldLayoutId id="2147484221" r:id="rId20"/>
    <p:sldLayoutId id="2147484224" r:id="rId21"/>
    <p:sldLayoutId id="2147484239" r:id="rId22"/>
    <p:sldLayoutId id="2147484240" r:id="rId23"/>
    <p:sldLayoutId id="2147484241" r:id="rId24"/>
    <p:sldLayoutId id="2147484242" r:id="rId25"/>
    <p:sldLayoutId id="2147484243" r:id="rId26"/>
    <p:sldLayoutId id="2147484244" r:id="rId27"/>
    <p:sldLayoutId id="2147484245" r:id="rId28"/>
    <p:sldLayoutId id="2147484246" r:id="rId29"/>
    <p:sldLayoutId id="2147484247" r:id="rId30"/>
    <p:sldLayoutId id="2147484249" r:id="rId31"/>
    <p:sldLayoutId id="2147484250" r:id="rId32"/>
    <p:sldLayoutId id="2147484251" r:id="rId33"/>
  </p:sldLayoutIdLst>
  <p:hf hdr="0" ftr="0" dt="0"/>
  <p:txStyles>
    <p:titleStyle>
      <a:lvl1pPr algn="l" defTabSz="914400" rtl="0" eaLnBrk="1" latinLnBrk="0" hangingPunct="1">
        <a:lnSpc>
          <a:spcPct val="90000"/>
        </a:lnSpc>
        <a:spcBef>
          <a:spcPct val="0"/>
        </a:spcBef>
        <a:buNone/>
        <a:defRPr sz="3200" kern="1200">
          <a:solidFill>
            <a:srgbClr val="24135F"/>
          </a:solidFill>
          <a:latin typeface="Glacial Indifference" pitchFamily="2" charset="0"/>
          <a:ea typeface="+mj-ea"/>
          <a:cs typeface="+mj-cs"/>
        </a:defRPr>
      </a:lvl1pPr>
    </p:titleStyle>
    <p:bodyStyle>
      <a:lvl1pPr marL="228600" indent="-228600" algn="l" defTabSz="914400" rtl="0" eaLnBrk="1" latinLnBrk="0" hangingPunct="1">
        <a:lnSpc>
          <a:spcPct val="90000"/>
        </a:lnSpc>
        <a:spcBef>
          <a:spcPts val="1000"/>
        </a:spcBef>
        <a:buClr>
          <a:srgbClr val="00A499"/>
        </a:buClr>
        <a:buSzPct val="50000"/>
        <a:buFont typeface="LucidaGrande" panose="020B0600040502020204" pitchFamily="34" charset="0"/>
        <a:buChar char="►"/>
        <a:defRPr sz="2000" kern="1200">
          <a:solidFill>
            <a:srgbClr val="54585A"/>
          </a:solidFill>
          <a:latin typeface="Glacial Indifference" pitchFamily="2" charset="0"/>
          <a:ea typeface="+mn-ea"/>
          <a:cs typeface="+mn-cs"/>
        </a:defRPr>
      </a:lvl1pPr>
      <a:lvl2pPr marL="685800" indent="-228600" algn="l" defTabSz="914400" rtl="0" eaLnBrk="1" latinLnBrk="0" hangingPunct="1">
        <a:lnSpc>
          <a:spcPct val="90000"/>
        </a:lnSpc>
        <a:spcBef>
          <a:spcPts val="600"/>
        </a:spcBef>
        <a:buClr>
          <a:srgbClr val="00A499"/>
        </a:buClr>
        <a:buSzPct val="100000"/>
        <a:buFont typeface="Arial" panose="020B0604020202020204" pitchFamily="34" charset="0"/>
        <a:buChar char="•"/>
        <a:defRPr sz="1800" kern="1200">
          <a:solidFill>
            <a:srgbClr val="54585A"/>
          </a:solidFill>
          <a:latin typeface="Glacial Indifference" pitchFamily="2" charset="0"/>
          <a:ea typeface="+mn-ea"/>
          <a:cs typeface="+mn-cs"/>
        </a:defRPr>
      </a:lvl2pPr>
      <a:lvl3pPr marL="1143000" indent="-228600" algn="l" defTabSz="914400" rtl="0" eaLnBrk="1" latinLnBrk="0" hangingPunct="1">
        <a:lnSpc>
          <a:spcPct val="90000"/>
        </a:lnSpc>
        <a:spcBef>
          <a:spcPts val="600"/>
        </a:spcBef>
        <a:buClr>
          <a:srgbClr val="00A499"/>
        </a:buClr>
        <a:buSzPct val="100000"/>
        <a:buFont typeface="Arial" panose="020B0604020202020204" pitchFamily="34" charset="0"/>
        <a:buChar char="•"/>
        <a:defRPr sz="1600" kern="1200">
          <a:solidFill>
            <a:srgbClr val="54585A"/>
          </a:solidFill>
          <a:latin typeface="Glacial Indifference" pitchFamily="2" charset="0"/>
          <a:ea typeface="+mn-ea"/>
          <a:cs typeface="+mn-cs"/>
        </a:defRPr>
      </a:lvl3pPr>
      <a:lvl4pPr marL="1600200" indent="-228600" algn="l" defTabSz="914400" rtl="0" eaLnBrk="1" latinLnBrk="0" hangingPunct="1">
        <a:lnSpc>
          <a:spcPct val="90000"/>
        </a:lnSpc>
        <a:spcBef>
          <a:spcPts val="600"/>
        </a:spcBef>
        <a:buClr>
          <a:srgbClr val="00A499"/>
        </a:buClr>
        <a:buSzPct val="100000"/>
        <a:buFont typeface="Arial" panose="020B0604020202020204" pitchFamily="34" charset="0"/>
        <a:buChar char="•"/>
        <a:defRPr sz="1400" kern="1200">
          <a:solidFill>
            <a:srgbClr val="54585A"/>
          </a:solidFill>
          <a:latin typeface="Glacial Indifference" pitchFamily="2" charset="0"/>
          <a:ea typeface="+mn-ea"/>
          <a:cs typeface="+mn-cs"/>
        </a:defRPr>
      </a:lvl4pPr>
      <a:lvl5pPr marL="2057400" indent="-228600" algn="l" defTabSz="914400" rtl="0" eaLnBrk="1" latinLnBrk="0" hangingPunct="1">
        <a:lnSpc>
          <a:spcPct val="90000"/>
        </a:lnSpc>
        <a:spcBef>
          <a:spcPts val="500"/>
        </a:spcBef>
        <a:buClr>
          <a:srgbClr val="00A499"/>
        </a:buClr>
        <a:buSzPct val="100000"/>
        <a:buFont typeface="Arial" panose="020B0604020202020204" pitchFamily="34" charset="0"/>
        <a:buChar char="•"/>
        <a:defRPr sz="1400" kern="1200">
          <a:solidFill>
            <a:srgbClr val="54585A"/>
          </a:solidFill>
          <a:latin typeface="Glacial Indifference"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3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jpe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image" Target="../media/image15.emf"/></Relationships>
</file>

<file path=ppt/slides/_rels/slide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image" Target="../media/image21.emf"/><Relationship Id="rId5" Type="http://schemas.openxmlformats.org/officeDocument/2006/relationships/image" Target="../media/image20.emf"/><Relationship Id="rId10" Type="http://schemas.openxmlformats.org/officeDocument/2006/relationships/image" Target="../media/image25.png"/><Relationship Id="rId4" Type="http://schemas.openxmlformats.org/officeDocument/2006/relationships/image" Target="../media/image19.emf"/><Relationship Id="rId9"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711E0-CB00-8E48-A4C6-95B70A76B861}"/>
              </a:ext>
            </a:extLst>
          </p:cNvPr>
          <p:cNvSpPr>
            <a:spLocks noGrp="1"/>
          </p:cNvSpPr>
          <p:nvPr>
            <p:ph type="ctrTitle"/>
          </p:nvPr>
        </p:nvSpPr>
        <p:spPr/>
        <p:txBody>
          <a:bodyPr>
            <a:normAutofit/>
          </a:bodyPr>
          <a:lstStyle/>
          <a:p>
            <a:r>
              <a:rPr lang="en-US" dirty="0"/>
              <a:t>Advancing Health &amp; Wellness Management</a:t>
            </a:r>
          </a:p>
        </p:txBody>
      </p:sp>
      <p:sp>
        <p:nvSpPr>
          <p:cNvPr id="3" name="Subtitle 2">
            <a:extLst>
              <a:ext uri="{FF2B5EF4-FFF2-40B4-BE49-F238E27FC236}">
                <a16:creationId xmlns:a16="http://schemas.microsoft.com/office/drawing/2014/main" id="{A195AC18-A62A-7F49-9CAF-BDC6FE686F2E}"/>
              </a:ext>
            </a:extLst>
          </p:cNvPr>
          <p:cNvSpPr>
            <a:spLocks noGrp="1"/>
          </p:cNvSpPr>
          <p:nvPr>
            <p:ph type="subTitle" idx="1"/>
          </p:nvPr>
        </p:nvSpPr>
        <p:spPr/>
        <p:txBody>
          <a:bodyPr/>
          <a:lstStyle/>
          <a:p>
            <a:r>
              <a:rPr lang="en-US" dirty="0"/>
              <a:t>March 2019</a:t>
            </a:r>
          </a:p>
        </p:txBody>
      </p:sp>
      <p:pic>
        <p:nvPicPr>
          <p:cNvPr id="7" name="Picture Placeholder 6" descr="A person standing in front of a building&#10;&#10;Description automatically generated">
            <a:extLst>
              <a:ext uri="{FF2B5EF4-FFF2-40B4-BE49-F238E27FC236}">
                <a16:creationId xmlns:a16="http://schemas.microsoft.com/office/drawing/2014/main" id="{48465EF1-52C9-485E-85D8-9E87620C64AC}"/>
              </a:ext>
            </a:extLst>
          </p:cNvPr>
          <p:cNvPicPr>
            <a:picLocks noGrp="1" noChangeAspect="1"/>
          </p:cNvPicPr>
          <p:nvPr>
            <p:ph type="pic" sz="quarter" idx="13"/>
          </p:nvPr>
        </p:nvPicPr>
        <p:blipFill>
          <a:blip r:embed="rId2"/>
          <a:srcRect l="4818" r="4818"/>
          <a:stretch>
            <a:fillRect/>
          </a:stretch>
        </p:blipFill>
        <p:spPr/>
      </p:pic>
    </p:spTree>
    <p:extLst>
      <p:ext uri="{BB962C8B-B14F-4D97-AF65-F5344CB8AC3E}">
        <p14:creationId xmlns:p14="http://schemas.microsoft.com/office/powerpoint/2010/main" val="1042988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3838" y="365125"/>
            <a:ext cx="11257281" cy="535531"/>
          </a:xfrm>
        </p:spPr>
        <p:txBody>
          <a:bodyPr/>
          <a:lstStyle/>
          <a:p>
            <a:r>
              <a:rPr lang="en-US" dirty="0"/>
              <a:t>Insights may be used to address multiple areas of unmet need </a:t>
            </a:r>
          </a:p>
        </p:txBody>
      </p:sp>
      <p:sp>
        <p:nvSpPr>
          <p:cNvPr id="32" name="TextBox 31">
            <a:extLst>
              <a:ext uri="{FF2B5EF4-FFF2-40B4-BE49-F238E27FC236}">
                <a16:creationId xmlns:a16="http://schemas.microsoft.com/office/drawing/2014/main" id="{246B7B0A-9BC0-4C0A-BA03-33F93546E2A0}"/>
              </a:ext>
            </a:extLst>
          </p:cNvPr>
          <p:cNvSpPr txBox="1"/>
          <p:nvPr/>
        </p:nvSpPr>
        <p:spPr>
          <a:xfrm>
            <a:off x="220596" y="2270111"/>
            <a:ext cx="3009492" cy="3093154"/>
          </a:xfrm>
          <a:prstGeom prst="rect">
            <a:avLst/>
          </a:prstGeom>
          <a:noFill/>
        </p:spPr>
        <p:txBody>
          <a:bodyPr wrap="square" rtlCol="0">
            <a:spAutoFit/>
          </a:bodyPr>
          <a:lstStyle/>
          <a:p>
            <a:pPr marL="171450" indent="-171450">
              <a:buFont typeface="Arial" panose="020B0604020202020204" pitchFamily="34" charset="0"/>
              <a:buChar char="•"/>
            </a:pPr>
            <a:r>
              <a:rPr lang="en-US" sz="1300" dirty="0">
                <a:latin typeface="Glacial Indifference" pitchFamily="50" charset="0"/>
              </a:rPr>
              <a:t>Diabetes risk </a:t>
            </a:r>
          </a:p>
          <a:p>
            <a:pPr marL="171450" indent="-171450">
              <a:buFont typeface="Arial" panose="020B0604020202020204" pitchFamily="34" charset="0"/>
              <a:buChar char="•"/>
            </a:pPr>
            <a:r>
              <a:rPr lang="en-US" sz="1300" dirty="0">
                <a:latin typeface="Glacial Indifference" pitchFamily="50" charset="0"/>
              </a:rPr>
              <a:t>Cardiovascular event risk</a:t>
            </a:r>
          </a:p>
          <a:p>
            <a:pPr marL="171450" indent="-171450">
              <a:buFont typeface="Arial" panose="020B0604020202020204" pitchFamily="34" charset="0"/>
              <a:buChar char="•"/>
            </a:pPr>
            <a:r>
              <a:rPr lang="en-US" sz="1300" dirty="0">
                <a:latin typeface="Glacial Indifference" pitchFamily="50" charset="0"/>
              </a:rPr>
              <a:t>Kidney function</a:t>
            </a:r>
          </a:p>
          <a:p>
            <a:pPr marL="171450" indent="-171450">
              <a:buFont typeface="Arial" panose="020B0604020202020204" pitchFamily="34" charset="0"/>
              <a:buChar char="•"/>
            </a:pPr>
            <a:r>
              <a:rPr lang="en-US" sz="1300" dirty="0">
                <a:latin typeface="Glacial Indifference" pitchFamily="50" charset="0"/>
              </a:rPr>
              <a:t>Liver fat</a:t>
            </a:r>
          </a:p>
          <a:p>
            <a:pPr marL="171450" indent="-171450">
              <a:buFont typeface="Arial" panose="020B0604020202020204" pitchFamily="34" charset="0"/>
              <a:buChar char="•"/>
            </a:pPr>
            <a:r>
              <a:rPr lang="en-US" sz="1300" dirty="0">
                <a:latin typeface="Glacial Indifference" pitchFamily="50" charset="0"/>
              </a:rPr>
              <a:t>CHF </a:t>
            </a:r>
            <a:r>
              <a:rPr lang="en-US" sz="1300" dirty="0" err="1">
                <a:latin typeface="Glacial Indifference" pitchFamily="50" charset="0"/>
              </a:rPr>
              <a:t>subphenotype</a:t>
            </a:r>
            <a:r>
              <a:rPr lang="en-US" sz="1300" dirty="0">
                <a:latin typeface="Glacial Indifference" pitchFamily="50" charset="0"/>
              </a:rPr>
              <a:t> and prognosis</a:t>
            </a:r>
          </a:p>
          <a:p>
            <a:pPr marL="171450" indent="-171450">
              <a:buFont typeface="Arial" panose="020B0604020202020204" pitchFamily="34" charset="0"/>
              <a:buChar char="•"/>
            </a:pPr>
            <a:r>
              <a:rPr lang="en-US" sz="1300" dirty="0">
                <a:latin typeface="Glacial Indifference" pitchFamily="50" charset="0"/>
              </a:rPr>
              <a:t>NASH diagnosis and prognosis</a:t>
            </a:r>
          </a:p>
          <a:p>
            <a:pPr marL="171450" indent="-171450">
              <a:buFont typeface="Arial" panose="020B0604020202020204" pitchFamily="34" charset="0"/>
              <a:buChar char="•"/>
            </a:pPr>
            <a:endParaRPr lang="en-US" sz="1300" dirty="0">
              <a:latin typeface="Glacial Indifference" pitchFamily="50" charset="0"/>
            </a:endParaRPr>
          </a:p>
          <a:p>
            <a:pPr marL="171450" indent="-171450">
              <a:buFont typeface="Arial" panose="020B0604020202020204" pitchFamily="34" charset="0"/>
              <a:buChar char="•"/>
            </a:pPr>
            <a:r>
              <a:rPr lang="en-US" sz="1300" dirty="0">
                <a:latin typeface="Glacial Indifference" pitchFamily="50" charset="0"/>
              </a:rPr>
              <a:t>Smoking status</a:t>
            </a:r>
          </a:p>
          <a:p>
            <a:pPr marL="171450" indent="-171450">
              <a:buFont typeface="Arial" panose="020B0604020202020204" pitchFamily="34" charset="0"/>
              <a:buChar char="•"/>
            </a:pPr>
            <a:r>
              <a:rPr lang="en-US" sz="1300" dirty="0">
                <a:latin typeface="Glacial Indifference" pitchFamily="50" charset="0"/>
              </a:rPr>
              <a:t>Alcohol status</a:t>
            </a:r>
          </a:p>
          <a:p>
            <a:pPr marL="171450" indent="-171450">
              <a:buFont typeface="Arial" panose="020B0604020202020204" pitchFamily="34" charset="0"/>
              <a:buChar char="•"/>
            </a:pPr>
            <a:r>
              <a:rPr lang="en-US" sz="1300" dirty="0">
                <a:latin typeface="Glacial Indifference" pitchFamily="50" charset="0"/>
              </a:rPr>
              <a:t>Percent body fat and lean body mass</a:t>
            </a:r>
          </a:p>
          <a:p>
            <a:pPr marL="171450" indent="-171450">
              <a:buFont typeface="Arial" panose="020B0604020202020204" pitchFamily="34" charset="0"/>
              <a:buChar char="•"/>
            </a:pPr>
            <a:r>
              <a:rPr lang="en-US" sz="1300" dirty="0">
                <a:latin typeface="Glacial Indifference" pitchFamily="50" charset="0"/>
              </a:rPr>
              <a:t>Visceral fat</a:t>
            </a:r>
          </a:p>
          <a:p>
            <a:pPr marL="171450" indent="-171450">
              <a:buFont typeface="Arial" panose="020B0604020202020204" pitchFamily="34" charset="0"/>
              <a:buChar char="•"/>
            </a:pPr>
            <a:r>
              <a:rPr lang="en-US" sz="1300" dirty="0">
                <a:latin typeface="Glacial Indifference" pitchFamily="50" charset="0"/>
              </a:rPr>
              <a:t>Physical activity</a:t>
            </a:r>
          </a:p>
          <a:p>
            <a:pPr marL="171450" indent="-171450">
              <a:buFont typeface="Arial" panose="020B0604020202020204" pitchFamily="34" charset="0"/>
              <a:buChar char="•"/>
            </a:pPr>
            <a:r>
              <a:rPr lang="en-US" sz="1300" dirty="0">
                <a:latin typeface="Glacial Indifference" pitchFamily="50" charset="0"/>
              </a:rPr>
              <a:t>Nutrition status</a:t>
            </a:r>
          </a:p>
          <a:p>
            <a:pPr marL="171450" indent="-171450">
              <a:buFont typeface="Arial" panose="020B0604020202020204" pitchFamily="34" charset="0"/>
              <a:buChar char="•"/>
            </a:pPr>
            <a:r>
              <a:rPr lang="en-US" sz="1300" dirty="0">
                <a:latin typeface="Glacial Indifference" pitchFamily="50" charset="0"/>
              </a:rPr>
              <a:t>Social deprivation</a:t>
            </a:r>
          </a:p>
          <a:p>
            <a:pPr marL="171450" indent="-171450">
              <a:buFont typeface="Arial" panose="020B0604020202020204" pitchFamily="34" charset="0"/>
              <a:buChar char="•"/>
            </a:pPr>
            <a:r>
              <a:rPr lang="en-US" sz="1300" dirty="0">
                <a:latin typeface="Glacial Indifference" pitchFamily="50" charset="0"/>
              </a:rPr>
              <a:t>Sleep quality</a:t>
            </a:r>
          </a:p>
        </p:txBody>
      </p:sp>
      <p:sp>
        <p:nvSpPr>
          <p:cNvPr id="38" name="TextBox 37">
            <a:extLst>
              <a:ext uri="{FF2B5EF4-FFF2-40B4-BE49-F238E27FC236}">
                <a16:creationId xmlns:a16="http://schemas.microsoft.com/office/drawing/2014/main" id="{A139EF03-FA2A-4584-9284-A55A20280720}"/>
              </a:ext>
            </a:extLst>
          </p:cNvPr>
          <p:cNvSpPr txBox="1"/>
          <p:nvPr/>
        </p:nvSpPr>
        <p:spPr>
          <a:xfrm>
            <a:off x="220596" y="1220023"/>
            <a:ext cx="3256025" cy="553998"/>
          </a:xfrm>
          <a:prstGeom prst="rect">
            <a:avLst/>
          </a:prstGeom>
          <a:noFill/>
        </p:spPr>
        <p:txBody>
          <a:bodyPr wrap="square" rtlCol="0">
            <a:spAutoFit/>
          </a:bodyPr>
          <a:lstStyle/>
          <a:p>
            <a:r>
              <a:rPr lang="en-US" sz="1500" b="1" dirty="0">
                <a:solidFill>
                  <a:srgbClr val="000000"/>
                </a:solidFill>
                <a:latin typeface="Glacial Indifference" pitchFamily="50" charset="0"/>
              </a:rPr>
              <a:t>Illustrative list of </a:t>
            </a:r>
            <a:r>
              <a:rPr lang="en-US" sz="1500" b="1" dirty="0">
                <a:solidFill>
                  <a:srgbClr val="00A191"/>
                </a:solidFill>
                <a:latin typeface="Glacial Indifference" pitchFamily="50" charset="0"/>
              </a:rPr>
              <a:t>insights</a:t>
            </a:r>
            <a:r>
              <a:rPr lang="en-US" sz="1500" b="1" dirty="0">
                <a:solidFill>
                  <a:srgbClr val="000000"/>
                </a:solidFill>
                <a:latin typeface="Glacial Indifference" pitchFamily="50" charset="0"/>
              </a:rPr>
              <a:t> available near-term</a:t>
            </a:r>
          </a:p>
        </p:txBody>
      </p:sp>
      <p:sp>
        <p:nvSpPr>
          <p:cNvPr id="24" name="TextBox 23">
            <a:extLst>
              <a:ext uri="{FF2B5EF4-FFF2-40B4-BE49-F238E27FC236}">
                <a16:creationId xmlns:a16="http://schemas.microsoft.com/office/drawing/2014/main" id="{01B68E3A-698C-1940-9F72-C125B81404F6}"/>
              </a:ext>
            </a:extLst>
          </p:cNvPr>
          <p:cNvSpPr txBox="1"/>
          <p:nvPr/>
        </p:nvSpPr>
        <p:spPr bwMode="auto">
          <a:xfrm>
            <a:off x="4135120" y="1934942"/>
            <a:ext cx="2330104" cy="2923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spAutoFit/>
          </a:bodyPr>
          <a:lstStyle/>
          <a:p>
            <a:pPr eaLnBrk="1" hangingPunct="1"/>
            <a:r>
              <a:rPr lang="en-US" sz="1300" b="1" dirty="0">
                <a:solidFill>
                  <a:srgbClr val="000000"/>
                </a:solidFill>
                <a:latin typeface="Glacial Indifference" pitchFamily="50" charset="0"/>
              </a:rPr>
              <a:t>Clinical scenarios</a:t>
            </a:r>
          </a:p>
        </p:txBody>
      </p:sp>
      <p:sp>
        <p:nvSpPr>
          <p:cNvPr id="25" name="TextBox 24">
            <a:extLst>
              <a:ext uri="{FF2B5EF4-FFF2-40B4-BE49-F238E27FC236}">
                <a16:creationId xmlns:a16="http://schemas.microsoft.com/office/drawing/2014/main" id="{D33F12AE-C2C0-9C48-A919-050A864C3438}"/>
              </a:ext>
            </a:extLst>
          </p:cNvPr>
          <p:cNvSpPr txBox="1"/>
          <p:nvPr/>
        </p:nvSpPr>
        <p:spPr bwMode="auto">
          <a:xfrm>
            <a:off x="7543128" y="1934942"/>
            <a:ext cx="3902954" cy="2923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spAutoFit/>
          </a:bodyPr>
          <a:lstStyle/>
          <a:p>
            <a:pPr eaLnBrk="1" hangingPunct="1"/>
            <a:r>
              <a:rPr lang="en-US" sz="1300" b="1" dirty="0">
                <a:solidFill>
                  <a:srgbClr val="000000"/>
                </a:solidFill>
                <a:latin typeface="Glacial Indifference" pitchFamily="50" charset="0"/>
              </a:rPr>
              <a:t>Potential clinical utility of </a:t>
            </a:r>
            <a:r>
              <a:rPr lang="en-US" sz="1300" b="1" dirty="0" err="1">
                <a:solidFill>
                  <a:srgbClr val="000000"/>
                </a:solidFill>
                <a:latin typeface="Glacial Indifference" pitchFamily="50" charset="0"/>
              </a:rPr>
              <a:t>SOMAscan</a:t>
            </a:r>
            <a:endParaRPr lang="en-US" sz="1300" b="1" dirty="0">
              <a:solidFill>
                <a:srgbClr val="000000"/>
              </a:solidFill>
              <a:latin typeface="Glacial Indifference" charset="0"/>
            </a:endParaRPr>
          </a:p>
        </p:txBody>
      </p:sp>
      <p:cxnSp>
        <p:nvCxnSpPr>
          <p:cNvPr id="8" name="Straight Connector 7"/>
          <p:cNvCxnSpPr>
            <a:cxnSpLocks/>
          </p:cNvCxnSpPr>
          <p:nvPr/>
        </p:nvCxnSpPr>
        <p:spPr>
          <a:xfrm>
            <a:off x="305287" y="1833790"/>
            <a:ext cx="2841674"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A139EF03-FA2A-4584-9284-A55A20280720}"/>
              </a:ext>
            </a:extLst>
          </p:cNvPr>
          <p:cNvSpPr txBox="1"/>
          <p:nvPr/>
        </p:nvSpPr>
        <p:spPr>
          <a:xfrm>
            <a:off x="4105459" y="1445907"/>
            <a:ext cx="7811068" cy="323165"/>
          </a:xfrm>
          <a:prstGeom prst="rect">
            <a:avLst/>
          </a:prstGeom>
          <a:noFill/>
        </p:spPr>
        <p:txBody>
          <a:bodyPr wrap="square" rtlCol="0">
            <a:spAutoFit/>
          </a:bodyPr>
          <a:lstStyle/>
          <a:p>
            <a:r>
              <a:rPr lang="en-US" sz="1500" b="1" dirty="0">
                <a:solidFill>
                  <a:srgbClr val="000000"/>
                </a:solidFill>
                <a:latin typeface="Glacial Indifference" pitchFamily="50" charset="0"/>
              </a:rPr>
              <a:t>Tailored </a:t>
            </a:r>
            <a:r>
              <a:rPr lang="en-US" sz="1500" b="1" dirty="0">
                <a:solidFill>
                  <a:srgbClr val="00A191"/>
                </a:solidFill>
                <a:latin typeface="Glacial Indifference" pitchFamily="50" charset="0"/>
              </a:rPr>
              <a:t>clinical scenarios </a:t>
            </a:r>
            <a:r>
              <a:rPr lang="en-US" sz="1500" b="1" dirty="0">
                <a:latin typeface="Glacial Indifference" pitchFamily="50" charset="0"/>
              </a:rPr>
              <a:t>and impact</a:t>
            </a:r>
            <a:r>
              <a:rPr lang="en-US" sz="1500" b="1" dirty="0">
                <a:solidFill>
                  <a:srgbClr val="00A191"/>
                </a:solidFill>
                <a:latin typeface="Glacial Indifference" pitchFamily="50" charset="0"/>
              </a:rPr>
              <a:t> </a:t>
            </a:r>
          </a:p>
        </p:txBody>
      </p:sp>
      <p:cxnSp>
        <p:nvCxnSpPr>
          <p:cNvPr id="30" name="Straight Connector 29"/>
          <p:cNvCxnSpPr>
            <a:cxnSpLocks/>
          </p:cNvCxnSpPr>
          <p:nvPr/>
        </p:nvCxnSpPr>
        <p:spPr>
          <a:xfrm>
            <a:off x="4149776" y="1833790"/>
            <a:ext cx="7879664"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CD08CA04-FF8A-4BD5-9D33-A13DFE84606C}"/>
              </a:ext>
            </a:extLst>
          </p:cNvPr>
          <p:cNvSpPr txBox="1"/>
          <p:nvPr/>
        </p:nvSpPr>
        <p:spPr bwMode="auto">
          <a:xfrm>
            <a:off x="313572" y="1934942"/>
            <a:ext cx="2330104" cy="2923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spAutoFit/>
          </a:bodyPr>
          <a:lstStyle/>
          <a:p>
            <a:pPr eaLnBrk="1" hangingPunct="1"/>
            <a:r>
              <a:rPr lang="en-US" sz="1300" b="1" dirty="0">
                <a:solidFill>
                  <a:srgbClr val="000000"/>
                </a:solidFill>
                <a:latin typeface="Glacial Indifference" pitchFamily="50" charset="0"/>
              </a:rPr>
              <a:t>Insights</a:t>
            </a:r>
          </a:p>
        </p:txBody>
      </p:sp>
      <p:cxnSp>
        <p:nvCxnSpPr>
          <p:cNvPr id="7" name="Straight Connector 6">
            <a:extLst>
              <a:ext uri="{FF2B5EF4-FFF2-40B4-BE49-F238E27FC236}">
                <a16:creationId xmlns:a16="http://schemas.microsoft.com/office/drawing/2014/main" id="{1249FF4E-67A7-D647-BDD2-E8BFF905A5EE}"/>
              </a:ext>
            </a:extLst>
          </p:cNvPr>
          <p:cNvCxnSpPr/>
          <p:nvPr/>
        </p:nvCxnSpPr>
        <p:spPr>
          <a:xfrm>
            <a:off x="3728852" y="1326073"/>
            <a:ext cx="0" cy="4637357"/>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22" name="Table 21">
            <a:extLst>
              <a:ext uri="{FF2B5EF4-FFF2-40B4-BE49-F238E27FC236}">
                <a16:creationId xmlns:a16="http://schemas.microsoft.com/office/drawing/2014/main" id="{196FBC04-F6BF-394E-8D64-A97B2E991533}"/>
              </a:ext>
            </a:extLst>
          </p:cNvPr>
          <p:cNvGraphicFramePr>
            <a:graphicFrameLocks noGrp="1"/>
          </p:cNvGraphicFramePr>
          <p:nvPr>
            <p:extLst/>
          </p:nvPr>
        </p:nvGraphicFramePr>
        <p:xfrm>
          <a:off x="4135120" y="2270111"/>
          <a:ext cx="7894320" cy="3832266"/>
        </p:xfrm>
        <a:graphic>
          <a:graphicData uri="http://schemas.openxmlformats.org/drawingml/2006/table">
            <a:tbl>
              <a:tblPr firstRow="1" bandRow="1">
                <a:tableStyleId>{5C22544A-7EE6-4342-B048-85BDC9FD1C3A}</a:tableStyleId>
              </a:tblPr>
              <a:tblGrid>
                <a:gridCol w="3452477">
                  <a:extLst>
                    <a:ext uri="{9D8B030D-6E8A-4147-A177-3AD203B41FA5}">
                      <a16:colId xmlns:a16="http://schemas.microsoft.com/office/drawing/2014/main" val="20000"/>
                    </a:ext>
                  </a:extLst>
                </a:gridCol>
                <a:gridCol w="4441843">
                  <a:extLst>
                    <a:ext uri="{9D8B030D-6E8A-4147-A177-3AD203B41FA5}">
                      <a16:colId xmlns:a16="http://schemas.microsoft.com/office/drawing/2014/main" val="20001"/>
                    </a:ext>
                  </a:extLst>
                </a:gridCol>
              </a:tblGrid>
              <a:tr h="695054">
                <a:tc>
                  <a:txBody>
                    <a:bodyPr/>
                    <a:lstStyle/>
                    <a:p>
                      <a:pPr>
                        <a:lnSpc>
                          <a:spcPct val="150000"/>
                        </a:lnSpc>
                      </a:pPr>
                      <a:r>
                        <a:rPr lang="en-US" sz="1150" b="1" dirty="0">
                          <a:solidFill>
                            <a:srgbClr val="000000"/>
                          </a:solidFill>
                          <a:latin typeface="Glacial Indifference" pitchFamily="50" charset="0"/>
                        </a:rPr>
                        <a:t>Manage intermediate </a:t>
                      </a:r>
                      <a:r>
                        <a:rPr lang="en-US" sz="1150" b="1" dirty="0">
                          <a:solidFill>
                            <a:schemeClr val="accent3"/>
                          </a:solidFill>
                          <a:latin typeface="Glacial Indifference" pitchFamily="50" charset="0"/>
                        </a:rPr>
                        <a:t>CV risk</a:t>
                      </a:r>
                      <a:endParaRPr lang="en-US" sz="1150" b="1" dirty="0">
                        <a:solidFill>
                          <a:srgbClr val="000000"/>
                        </a:solidFill>
                        <a:latin typeface="Glacial Indifference" pitchFamily="50" charset="0"/>
                      </a:endParaRPr>
                    </a:p>
                  </a:txBody>
                  <a:tcPr>
                    <a:lnR w="3175" cap="flat" cmpd="sng" algn="ctr">
                      <a:no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b="0" dirty="0">
                          <a:solidFill>
                            <a:srgbClr val="000000"/>
                          </a:solidFill>
                          <a:latin typeface="Glacial Indifference" pitchFamily="50" charset="0"/>
                        </a:rPr>
                        <a:t>Stratify</a:t>
                      </a:r>
                      <a:r>
                        <a:rPr lang="en-US" sz="1150" dirty="0">
                          <a:solidFill>
                            <a:srgbClr val="000000"/>
                          </a:solidFill>
                          <a:latin typeface="Glacial Indifference" pitchFamily="50" charset="0"/>
                        </a:rPr>
                        <a:t> </a:t>
                      </a:r>
                      <a:r>
                        <a:rPr lang="en-US" sz="1150" b="1" dirty="0">
                          <a:solidFill>
                            <a:srgbClr val="000000"/>
                          </a:solidFill>
                          <a:latin typeface="Glacial Indifference" pitchFamily="50" charset="0"/>
                        </a:rPr>
                        <a:t>non-acute patient with suspicion of cardiovascular disease</a:t>
                      </a:r>
                      <a:r>
                        <a:rPr lang="en-US" sz="1150" dirty="0">
                          <a:solidFill>
                            <a:srgbClr val="000000"/>
                          </a:solidFill>
                          <a:latin typeface="Glacial Indifference" pitchFamily="50" charset="0"/>
                        </a:rPr>
                        <a:t> </a:t>
                      </a:r>
                      <a:r>
                        <a:rPr lang="en-US" sz="1150" b="0" dirty="0">
                          <a:solidFill>
                            <a:srgbClr val="000000"/>
                          </a:solidFill>
                          <a:latin typeface="Glacial Indifference" pitchFamily="50" charset="0"/>
                        </a:rPr>
                        <a:t>for appropriate diagnostic work-up and clinical intervention</a:t>
                      </a:r>
                    </a:p>
                  </a:txBody>
                  <a:tcPr>
                    <a:lnL w="3175" cap="flat" cmpd="sng" algn="ctr">
                      <a:noFill/>
                      <a:prstDash val="solid"/>
                      <a:round/>
                      <a:headEnd type="none" w="med" len="med"/>
                      <a:tailEnd type="none" w="med" len="med"/>
                    </a:lnL>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51611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b="1" dirty="0">
                          <a:solidFill>
                            <a:srgbClr val="000000"/>
                          </a:solidFill>
                          <a:latin typeface="Glacial Indifference" pitchFamily="50" charset="0"/>
                        </a:rPr>
                        <a:t>Pre-surgical evaluation for </a:t>
                      </a:r>
                      <a:r>
                        <a:rPr lang="en-US" sz="1150" b="1" dirty="0">
                          <a:solidFill>
                            <a:srgbClr val="00A191"/>
                          </a:solidFill>
                          <a:latin typeface="Glacial Indifference" pitchFamily="50" charset="0"/>
                        </a:rPr>
                        <a:t>bariatric surgery</a:t>
                      </a:r>
                    </a:p>
                    <a:p>
                      <a:endParaRPr lang="en-US" sz="1150" b="1" dirty="0"/>
                    </a:p>
                  </a:txBody>
                  <a:tcPr>
                    <a:lnR w="3175" cap="flat" cmpd="sng" algn="ctr">
                      <a:no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tc>
                  <a:txBody>
                    <a:bodyPr/>
                    <a:lstStyle/>
                    <a:p>
                      <a:r>
                        <a:rPr lang="en-US" sz="1150" dirty="0">
                          <a:solidFill>
                            <a:srgbClr val="000000"/>
                          </a:solidFill>
                          <a:latin typeface="Glacial Indifference" pitchFamily="50" charset="0"/>
                        </a:rPr>
                        <a:t>Identify </a:t>
                      </a:r>
                      <a:r>
                        <a:rPr lang="en-US" sz="1150" b="1" dirty="0">
                          <a:solidFill>
                            <a:srgbClr val="000000"/>
                          </a:solidFill>
                          <a:latin typeface="Glacial Indifference" pitchFamily="50" charset="0"/>
                        </a:rPr>
                        <a:t>bariatric surgery candidate </a:t>
                      </a:r>
                      <a:r>
                        <a:rPr lang="en-US" sz="1150" dirty="0">
                          <a:solidFill>
                            <a:srgbClr val="000000"/>
                          </a:solidFill>
                          <a:latin typeface="Glacial Indifference" pitchFamily="50" charset="0"/>
                        </a:rPr>
                        <a:t>appropriateness according to health risk, and motivate engagement</a:t>
                      </a:r>
                    </a:p>
                  </a:txBody>
                  <a:tcPr>
                    <a:lnL w="3175" cap="flat" cmpd="sng" algn="ctr">
                      <a:noFill/>
                      <a:prstDash val="solid"/>
                      <a:round/>
                      <a:headEnd type="none" w="med" len="med"/>
                      <a:tailEnd type="none" w="med" len="med"/>
                    </a:lnL>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51611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b="1" dirty="0">
                          <a:solidFill>
                            <a:srgbClr val="000000"/>
                          </a:solidFill>
                          <a:latin typeface="Glacial Indifference" pitchFamily="50" charset="0"/>
                        </a:rPr>
                        <a:t>Pre-surgical evaluation for </a:t>
                      </a:r>
                      <a:r>
                        <a:rPr lang="en-US" sz="1150" b="1" dirty="0">
                          <a:solidFill>
                            <a:srgbClr val="00A191"/>
                          </a:solidFill>
                          <a:latin typeface="Glacial Indifference" pitchFamily="50" charset="0"/>
                        </a:rPr>
                        <a:t>elective surgery</a:t>
                      </a:r>
                    </a:p>
                    <a:p>
                      <a:endParaRPr lang="en-US" sz="1150" b="1" dirty="0"/>
                    </a:p>
                  </a:txBody>
                  <a:tcPr>
                    <a:lnR w="3175" cap="flat" cmpd="sng" algn="ctr">
                      <a:no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dirty="0">
                          <a:solidFill>
                            <a:srgbClr val="000000"/>
                          </a:solidFill>
                          <a:latin typeface="Glacial Indifference" pitchFamily="50" charset="0"/>
                        </a:rPr>
                        <a:t>Stratify </a:t>
                      </a:r>
                      <a:r>
                        <a:rPr lang="en-US" sz="1150" b="1" dirty="0">
                          <a:solidFill>
                            <a:srgbClr val="000000"/>
                          </a:solidFill>
                          <a:latin typeface="Glacial Indifference" pitchFamily="50" charset="0"/>
                        </a:rPr>
                        <a:t>elective surgery candidate</a:t>
                      </a:r>
                      <a:r>
                        <a:rPr lang="en-US" sz="1150" dirty="0">
                          <a:solidFill>
                            <a:srgbClr val="000000"/>
                          </a:solidFill>
                          <a:latin typeface="Glacial Indifference" pitchFamily="50" charset="0"/>
                        </a:rPr>
                        <a:t> according to risk and engage in shared decision-making around appropriateness of surgery</a:t>
                      </a:r>
                    </a:p>
                  </a:txBody>
                  <a:tcPr>
                    <a:lnL w="3175" cap="flat" cmpd="sng" algn="ctr">
                      <a:noFill/>
                      <a:prstDash val="solid"/>
                      <a:round/>
                      <a:headEnd type="none" w="med" len="med"/>
                      <a:tailEnd type="none" w="med" len="med"/>
                    </a:lnL>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51611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b="1" dirty="0">
                          <a:solidFill>
                            <a:srgbClr val="000000"/>
                          </a:solidFill>
                          <a:latin typeface="Glacial Indifference" pitchFamily="50" charset="0"/>
                        </a:rPr>
                        <a:t>Manage </a:t>
                      </a:r>
                      <a:r>
                        <a:rPr lang="en-US" sz="1150" b="1" dirty="0">
                          <a:solidFill>
                            <a:srgbClr val="00A191"/>
                          </a:solidFill>
                          <a:latin typeface="Glacial Indifference" pitchFamily="50" charset="0"/>
                        </a:rPr>
                        <a:t>CHF</a:t>
                      </a:r>
                      <a:r>
                        <a:rPr lang="en-US" sz="1150" b="1" dirty="0">
                          <a:solidFill>
                            <a:srgbClr val="000000"/>
                          </a:solidFill>
                          <a:latin typeface="Glacial Indifference" pitchFamily="50" charset="0"/>
                        </a:rPr>
                        <a:t> progression</a:t>
                      </a:r>
                    </a:p>
                    <a:p>
                      <a:endParaRPr lang="en-US" sz="1150" b="1" dirty="0"/>
                    </a:p>
                  </a:txBody>
                  <a:tcPr>
                    <a:lnR w="3175" cap="flat" cmpd="sng" algn="ctr">
                      <a:no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dirty="0">
                          <a:solidFill>
                            <a:srgbClr val="000000"/>
                          </a:solidFill>
                          <a:latin typeface="Glacial Indifference" pitchFamily="50" charset="0"/>
                        </a:rPr>
                        <a:t>Identify </a:t>
                      </a:r>
                      <a:r>
                        <a:rPr lang="en-US" sz="1150" b="1" dirty="0">
                          <a:solidFill>
                            <a:srgbClr val="000000"/>
                          </a:solidFill>
                          <a:latin typeface="Glacial Indifference" pitchFamily="50" charset="0"/>
                        </a:rPr>
                        <a:t>congestive heart failure patient</a:t>
                      </a:r>
                      <a:r>
                        <a:rPr lang="en-US" sz="1150" dirty="0">
                          <a:solidFill>
                            <a:srgbClr val="000000"/>
                          </a:solidFill>
                          <a:latin typeface="Glacial Indifference" pitchFamily="50" charset="0"/>
                        </a:rPr>
                        <a:t> likelihood to progress, understand sub-phenotype, and triage accordingly</a:t>
                      </a:r>
                    </a:p>
                  </a:txBody>
                  <a:tcPr>
                    <a:lnL w="3175" cap="flat" cmpd="sng" algn="ctr">
                      <a:noFill/>
                      <a:prstDash val="solid"/>
                      <a:round/>
                      <a:headEnd type="none" w="med" len="med"/>
                      <a:tailEnd type="none" w="med" len="med"/>
                    </a:lnL>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51611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b="1" dirty="0">
                          <a:solidFill>
                            <a:srgbClr val="000000"/>
                          </a:solidFill>
                          <a:latin typeface="Glacial Indifference" pitchFamily="50" charset="0"/>
                        </a:rPr>
                        <a:t>Manage </a:t>
                      </a:r>
                      <a:r>
                        <a:rPr lang="en-US" sz="1150" b="1" dirty="0">
                          <a:solidFill>
                            <a:srgbClr val="00A191"/>
                          </a:solidFill>
                          <a:latin typeface="Glacial Indifference" pitchFamily="50" charset="0"/>
                        </a:rPr>
                        <a:t>DM or CVD </a:t>
                      </a:r>
                      <a:r>
                        <a:rPr lang="en-US" sz="1150" b="1" dirty="0">
                          <a:solidFill>
                            <a:srgbClr val="000000"/>
                          </a:solidFill>
                          <a:latin typeface="Glacial Indifference" pitchFamily="50" charset="0"/>
                        </a:rPr>
                        <a:t>progression</a:t>
                      </a:r>
                    </a:p>
                    <a:p>
                      <a:endParaRPr lang="en-US" sz="1150" b="1" dirty="0"/>
                    </a:p>
                  </a:txBody>
                  <a:tcPr>
                    <a:lnR w="3175" cap="flat" cmpd="sng" algn="ctr">
                      <a:no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dirty="0">
                          <a:solidFill>
                            <a:srgbClr val="000000"/>
                          </a:solidFill>
                          <a:latin typeface="Glacial Indifference" pitchFamily="50" charset="0"/>
                        </a:rPr>
                        <a:t>Triage intensity of lifestyle and therapeutic interventions, according to </a:t>
                      </a:r>
                      <a:r>
                        <a:rPr lang="en-US" sz="1150" b="1" dirty="0">
                          <a:solidFill>
                            <a:srgbClr val="000000"/>
                          </a:solidFill>
                          <a:latin typeface="Glacial Indifference" pitchFamily="50" charset="0"/>
                        </a:rPr>
                        <a:t>existing diabetes mellitus or cardiovascular disease patient</a:t>
                      </a:r>
                      <a:endParaRPr lang="en-US" sz="1150" dirty="0">
                        <a:solidFill>
                          <a:srgbClr val="000000"/>
                        </a:solidFill>
                        <a:latin typeface="Glacial Indifference" pitchFamily="50" charset="0"/>
                      </a:endParaRPr>
                    </a:p>
                  </a:txBody>
                  <a:tcPr>
                    <a:lnL w="3175" cap="flat" cmpd="sng" algn="ctr">
                      <a:noFill/>
                      <a:prstDash val="solid"/>
                      <a:round/>
                      <a:headEnd type="none" w="med" len="med"/>
                      <a:tailEnd type="none" w="med" len="med"/>
                    </a:lnL>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63080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b="1" dirty="0">
                          <a:solidFill>
                            <a:srgbClr val="000000"/>
                          </a:solidFill>
                          <a:latin typeface="Glacial Indifference" pitchFamily="50" charset="0"/>
                        </a:rPr>
                        <a:t>Manage </a:t>
                      </a:r>
                      <a:r>
                        <a:rPr lang="en-US" sz="1150" b="1" dirty="0">
                          <a:solidFill>
                            <a:srgbClr val="00A191"/>
                          </a:solidFill>
                          <a:latin typeface="Glacial Indifference" pitchFamily="50" charset="0"/>
                        </a:rPr>
                        <a:t>NASH</a:t>
                      </a:r>
                      <a:r>
                        <a:rPr lang="en-US" sz="1150" b="1" dirty="0">
                          <a:solidFill>
                            <a:srgbClr val="000000"/>
                          </a:solidFill>
                          <a:latin typeface="Glacial Indifference" pitchFamily="50" charset="0"/>
                        </a:rPr>
                        <a:t> diagnosis</a:t>
                      </a:r>
                    </a:p>
                    <a:p>
                      <a:endParaRPr lang="en-US" sz="1150" b="1" dirty="0"/>
                    </a:p>
                  </a:txBody>
                  <a:tcPr>
                    <a:lnR w="3175" cap="flat" cmpd="sng" algn="ctr">
                      <a:noFill/>
                      <a:prstDash val="solid"/>
                      <a:round/>
                      <a:headEnd type="none" w="med" len="med"/>
                      <a:tailEnd type="none" w="med" len="med"/>
                    </a:lnR>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dirty="0">
                          <a:solidFill>
                            <a:srgbClr val="000000"/>
                          </a:solidFill>
                          <a:latin typeface="Glacial Indifference" pitchFamily="50" charset="0"/>
                        </a:rPr>
                        <a:t>Avoid liver biopsy in </a:t>
                      </a:r>
                      <a:r>
                        <a:rPr lang="en-US" sz="1150" b="1" dirty="0">
                          <a:solidFill>
                            <a:srgbClr val="000000"/>
                          </a:solidFill>
                          <a:latin typeface="Glacial Indifference" pitchFamily="50" charset="0"/>
                        </a:rPr>
                        <a:t>suspicion of non-alcoholic </a:t>
                      </a:r>
                      <a:r>
                        <a:rPr lang="en-US" sz="1150" b="1" dirty="0" err="1">
                          <a:solidFill>
                            <a:srgbClr val="000000"/>
                          </a:solidFill>
                          <a:latin typeface="Glacial Indifference" pitchFamily="50" charset="0"/>
                        </a:rPr>
                        <a:t>steatohepatitis</a:t>
                      </a:r>
                      <a:r>
                        <a:rPr lang="en-US" sz="1150" b="1" dirty="0">
                          <a:solidFill>
                            <a:srgbClr val="000000"/>
                          </a:solidFill>
                          <a:latin typeface="Glacial Indifference" pitchFamily="50" charset="0"/>
                        </a:rPr>
                        <a:t> (NASH) patient </a:t>
                      </a:r>
                      <a:r>
                        <a:rPr lang="en-US" sz="1150" dirty="0">
                          <a:solidFill>
                            <a:srgbClr val="000000"/>
                          </a:solidFill>
                          <a:latin typeface="Glacial Indifference" pitchFamily="50" charset="0"/>
                        </a:rPr>
                        <a:t>by assessing current and future liver fibrosis, inflammation, </a:t>
                      </a:r>
                      <a:r>
                        <a:rPr lang="en-US" sz="1150" dirty="0" err="1">
                          <a:solidFill>
                            <a:srgbClr val="000000"/>
                          </a:solidFill>
                          <a:latin typeface="Glacial Indifference" pitchFamily="50" charset="0"/>
                        </a:rPr>
                        <a:t>steatosis</a:t>
                      </a:r>
                      <a:r>
                        <a:rPr lang="en-US" sz="1150" dirty="0">
                          <a:solidFill>
                            <a:srgbClr val="000000"/>
                          </a:solidFill>
                          <a:latin typeface="Glacial Indifference" pitchFamily="50" charset="0"/>
                        </a:rPr>
                        <a:t>, and ballooning</a:t>
                      </a:r>
                    </a:p>
                  </a:txBody>
                  <a:tcPr>
                    <a:lnL w="3175" cap="flat" cmpd="sng" algn="ctr">
                      <a:noFill/>
                      <a:prstDash val="solid"/>
                      <a:round/>
                      <a:headEnd type="none" w="med" len="med"/>
                      <a:tailEnd type="none" w="med" len="med"/>
                    </a:lnL>
                    <a:lnT w="6350" cap="flat" cmpd="sng" algn="ctr">
                      <a:solidFill>
                        <a:schemeClr val="bg2"/>
                      </a:solidFill>
                      <a:prstDash val="solid"/>
                      <a:round/>
                      <a:headEnd type="none" w="med" len="med"/>
                      <a:tailEnd type="none" w="med" len="med"/>
                    </a:lnT>
                    <a:lnB w="6350" cap="flat" cmpd="sng" algn="ctr">
                      <a:solidFill>
                        <a:schemeClr val="bg2"/>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40142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b="1" dirty="0">
                          <a:solidFill>
                            <a:srgbClr val="000000"/>
                          </a:solidFill>
                          <a:latin typeface="Glacial Indifference" pitchFamily="50" charset="0"/>
                        </a:rPr>
                        <a:t>Manage risk of </a:t>
                      </a:r>
                      <a:r>
                        <a:rPr lang="en-US" sz="1150" b="1" dirty="0">
                          <a:solidFill>
                            <a:srgbClr val="00A191"/>
                          </a:solidFill>
                          <a:latin typeface="Glacial Indifference" pitchFamily="50" charset="0"/>
                        </a:rPr>
                        <a:t>diabetes</a:t>
                      </a:r>
                    </a:p>
                    <a:p>
                      <a:endParaRPr lang="en-US" sz="1150" b="1" dirty="0"/>
                    </a:p>
                  </a:txBody>
                  <a:tcPr>
                    <a:lnR w="3175" cap="flat" cmpd="sng" algn="ctr">
                      <a:noFill/>
                      <a:prstDash val="solid"/>
                      <a:round/>
                      <a:headEnd type="none" w="med" len="med"/>
                      <a:tailEnd type="none" w="med" len="med"/>
                    </a:lnR>
                    <a:lnT w="6350" cap="flat" cmpd="sng" algn="ctr">
                      <a:solidFill>
                        <a:schemeClr val="bg2"/>
                      </a:solidFill>
                      <a:prstDash val="solid"/>
                      <a:round/>
                      <a:headEnd type="none" w="med" len="med"/>
                      <a:tailEnd type="none" w="med" len="med"/>
                    </a:lnT>
                    <a:solidFill>
                      <a:srgbClr val="FFFFFF"/>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50" dirty="0">
                          <a:solidFill>
                            <a:srgbClr val="000000"/>
                          </a:solidFill>
                          <a:latin typeface="Glacial Indifference" pitchFamily="50" charset="0"/>
                        </a:rPr>
                        <a:t>Provide results and coaching to </a:t>
                      </a:r>
                      <a:r>
                        <a:rPr lang="en-US" sz="1150" b="1" dirty="0">
                          <a:solidFill>
                            <a:srgbClr val="000000"/>
                          </a:solidFill>
                          <a:latin typeface="Glacial Indifference" pitchFamily="50" charset="0"/>
                        </a:rPr>
                        <a:t>pre-diabetes mellitus patient </a:t>
                      </a:r>
                      <a:r>
                        <a:rPr lang="en-US" sz="1150" dirty="0">
                          <a:solidFill>
                            <a:srgbClr val="000000"/>
                          </a:solidFill>
                          <a:latin typeface="Glacial Indifference" pitchFamily="50" charset="0"/>
                        </a:rPr>
                        <a:t>for engagement and behavioral change</a:t>
                      </a:r>
                    </a:p>
                  </a:txBody>
                  <a:tcPr>
                    <a:lnL w="3175" cap="flat" cmpd="sng" algn="ctr">
                      <a:noFill/>
                      <a:prstDash val="solid"/>
                      <a:round/>
                      <a:headEnd type="none" w="med" len="med"/>
                      <a:tailEnd type="none" w="med" len="med"/>
                    </a:lnL>
                    <a:lnT w="6350" cap="flat" cmpd="sng" algn="ctr">
                      <a:solidFill>
                        <a:schemeClr val="bg2"/>
                      </a:solidFill>
                      <a:prstDash val="solid"/>
                      <a:round/>
                      <a:headEnd type="none" w="med" len="med"/>
                      <a:tailEnd type="none" w="med" len="med"/>
                    </a:lnT>
                    <a:solidFill>
                      <a:srgbClr val="FFFFFF"/>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17925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3C0A9-8795-41E6-8AF9-49207953F4C0}"/>
              </a:ext>
            </a:extLst>
          </p:cNvPr>
          <p:cNvSpPr>
            <a:spLocks noGrp="1"/>
          </p:cNvSpPr>
          <p:nvPr>
            <p:ph type="title"/>
          </p:nvPr>
        </p:nvSpPr>
        <p:spPr>
          <a:xfrm>
            <a:off x="243838" y="365125"/>
            <a:ext cx="11257281" cy="978729"/>
          </a:xfrm>
        </p:spPr>
        <p:txBody>
          <a:bodyPr/>
          <a:lstStyle/>
          <a:p>
            <a:r>
              <a:rPr lang="en-US" dirty="0"/>
              <a:t>Illustrative participant report for pre-diabetes demonstrates tailored approach to health system needs</a:t>
            </a:r>
          </a:p>
        </p:txBody>
      </p:sp>
      <p:sp>
        <p:nvSpPr>
          <p:cNvPr id="31" name="TextBox 30">
            <a:extLst>
              <a:ext uri="{FF2B5EF4-FFF2-40B4-BE49-F238E27FC236}">
                <a16:creationId xmlns:a16="http://schemas.microsoft.com/office/drawing/2014/main" id="{0C0477EA-42D3-4599-A267-02F69D734AA7}"/>
              </a:ext>
            </a:extLst>
          </p:cNvPr>
          <p:cNvSpPr txBox="1"/>
          <p:nvPr/>
        </p:nvSpPr>
        <p:spPr bwMode="auto">
          <a:xfrm>
            <a:off x="0" y="1398983"/>
            <a:ext cx="12192000"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spAutoFit/>
          </a:bodyPr>
          <a:lstStyle/>
          <a:p>
            <a:pPr algn="ctr" eaLnBrk="1" hangingPunct="1"/>
            <a:r>
              <a:rPr lang="en-US" sz="1400" b="1" dirty="0">
                <a:latin typeface="Glacial Indifference" charset="0"/>
              </a:rPr>
              <a:t>Sample </a:t>
            </a:r>
            <a:r>
              <a:rPr lang="en-US" sz="1400" b="1" u="sng" dirty="0">
                <a:latin typeface="Glacial Indifference" charset="0"/>
              </a:rPr>
              <a:t>Participant-Tailored</a:t>
            </a:r>
            <a:r>
              <a:rPr lang="en-US" sz="1400" b="1" dirty="0">
                <a:latin typeface="Glacial Indifference" charset="0"/>
              </a:rPr>
              <a:t> Insights </a:t>
            </a:r>
          </a:p>
        </p:txBody>
      </p:sp>
      <p:sp>
        <p:nvSpPr>
          <p:cNvPr id="10" name="TextBox 9">
            <a:extLst>
              <a:ext uri="{FF2B5EF4-FFF2-40B4-BE49-F238E27FC236}">
                <a16:creationId xmlns:a16="http://schemas.microsoft.com/office/drawing/2014/main" id="{538043F4-3A97-44E8-850C-F93E953AB433}"/>
              </a:ext>
            </a:extLst>
          </p:cNvPr>
          <p:cNvSpPr txBox="1"/>
          <p:nvPr/>
        </p:nvSpPr>
        <p:spPr>
          <a:xfrm>
            <a:off x="1698257" y="5799210"/>
            <a:ext cx="8688596" cy="369332"/>
          </a:xfrm>
          <a:prstGeom prst="rect">
            <a:avLst/>
          </a:prstGeom>
          <a:noFill/>
        </p:spPr>
        <p:txBody>
          <a:bodyPr wrap="none" rtlCol="0">
            <a:spAutoFit/>
          </a:bodyPr>
          <a:lstStyle/>
          <a:p>
            <a:pPr algn="ctr"/>
            <a:r>
              <a:rPr lang="en-US" dirty="0">
                <a:latin typeface="Glacial Indifference" charset="0"/>
              </a:rPr>
              <a:t>Companion report delivered to care provider team with supporting medical education</a:t>
            </a:r>
          </a:p>
        </p:txBody>
      </p:sp>
      <p:pic>
        <p:nvPicPr>
          <p:cNvPr id="5" name="Picture 4">
            <a:extLst>
              <a:ext uri="{FF2B5EF4-FFF2-40B4-BE49-F238E27FC236}">
                <a16:creationId xmlns:a16="http://schemas.microsoft.com/office/drawing/2014/main" id="{B2BC370B-32F8-EB41-A9A7-78C5EDB8CB93}"/>
              </a:ext>
            </a:extLst>
          </p:cNvPr>
          <p:cNvPicPr>
            <a:picLocks noChangeAspect="1"/>
          </p:cNvPicPr>
          <p:nvPr/>
        </p:nvPicPr>
        <p:blipFill rotWithShape="1">
          <a:blip r:embed="rId3"/>
          <a:srcRect l="313" r="-313"/>
          <a:stretch/>
        </p:blipFill>
        <p:spPr>
          <a:xfrm>
            <a:off x="1173480" y="1908914"/>
            <a:ext cx="4563316" cy="3527391"/>
          </a:xfrm>
          <a:prstGeom prst="rect">
            <a:avLst/>
          </a:prstGeom>
          <a:effectLst>
            <a:outerShdw blurRad="165100" dist="38100" dir="8100000" algn="tr" rotWithShape="0">
              <a:prstClr val="black">
                <a:alpha val="15000"/>
              </a:prstClr>
            </a:outerShdw>
          </a:effectLst>
        </p:spPr>
      </p:pic>
      <p:pic>
        <p:nvPicPr>
          <p:cNvPr id="18" name="Picture 17">
            <a:extLst>
              <a:ext uri="{FF2B5EF4-FFF2-40B4-BE49-F238E27FC236}">
                <a16:creationId xmlns:a16="http://schemas.microsoft.com/office/drawing/2014/main" id="{1AB8F91B-8CD7-C64A-818C-E1C8FC39971E}"/>
              </a:ext>
            </a:extLst>
          </p:cNvPr>
          <p:cNvPicPr>
            <a:picLocks noChangeAspect="1"/>
          </p:cNvPicPr>
          <p:nvPr/>
        </p:nvPicPr>
        <p:blipFill>
          <a:blip r:embed="rId4"/>
          <a:stretch>
            <a:fillRect/>
          </a:stretch>
        </p:blipFill>
        <p:spPr>
          <a:xfrm>
            <a:off x="6324600" y="1908913"/>
            <a:ext cx="4556760" cy="3527391"/>
          </a:xfrm>
          <a:prstGeom prst="rect">
            <a:avLst/>
          </a:prstGeom>
          <a:effectLst>
            <a:outerShdw blurRad="165100" dist="38100" dir="8100000" algn="tr" rotWithShape="0">
              <a:prstClr val="black">
                <a:alpha val="15000"/>
              </a:prstClr>
            </a:outerShdw>
          </a:effectLst>
        </p:spPr>
      </p:pic>
    </p:spTree>
    <p:extLst>
      <p:ext uri="{BB962C8B-B14F-4D97-AF65-F5344CB8AC3E}">
        <p14:creationId xmlns:p14="http://schemas.microsoft.com/office/powerpoint/2010/main" val="4018789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a:bodyPr>
          <a:lstStyle/>
          <a:p>
            <a:r>
              <a:rPr lang="en-US" dirty="0"/>
              <a:t>Knowledge base within the next 2 years</a:t>
            </a:r>
            <a:br>
              <a:rPr lang="en-US" sz="3600" dirty="0"/>
            </a:br>
            <a:r>
              <a:rPr lang="en-US" sz="3600" dirty="0">
                <a:solidFill>
                  <a:srgbClr val="7030A0"/>
                </a:solidFill>
              </a:rPr>
              <a:t> </a:t>
            </a:r>
            <a:endParaRPr lang="en-US" sz="2400" b="1" dirty="0">
              <a:solidFill>
                <a:srgbClr val="7030A0"/>
              </a:solidFill>
            </a:endParaRPr>
          </a:p>
        </p:txBody>
      </p:sp>
      <p:sp>
        <p:nvSpPr>
          <p:cNvPr id="5" name="TextBox 4"/>
          <p:cNvSpPr txBox="1"/>
          <p:nvPr/>
        </p:nvSpPr>
        <p:spPr>
          <a:xfrm>
            <a:off x="4158257" y="2091158"/>
            <a:ext cx="3628455" cy="400110"/>
          </a:xfrm>
          <a:prstGeom prst="rect">
            <a:avLst/>
          </a:prstGeom>
          <a:noFill/>
        </p:spPr>
        <p:txBody>
          <a:bodyPr wrap="square" rtlCol="0">
            <a:spAutoFit/>
          </a:bodyPr>
          <a:lstStyle/>
          <a:p>
            <a:pPr algn="ctr"/>
            <a:r>
              <a:rPr lang="en-US" sz="2000" b="1" dirty="0"/>
              <a:t>200,000  Samples</a:t>
            </a:r>
          </a:p>
        </p:txBody>
      </p:sp>
      <p:sp>
        <p:nvSpPr>
          <p:cNvPr id="6" name="TextBox 5"/>
          <p:cNvSpPr txBox="1"/>
          <p:nvPr/>
        </p:nvSpPr>
        <p:spPr>
          <a:xfrm>
            <a:off x="3592667" y="3247920"/>
            <a:ext cx="4759635" cy="400110"/>
          </a:xfrm>
          <a:prstGeom prst="rect">
            <a:avLst/>
          </a:prstGeom>
          <a:noFill/>
        </p:spPr>
        <p:txBody>
          <a:bodyPr wrap="square" rtlCol="0">
            <a:spAutoFit/>
          </a:bodyPr>
          <a:lstStyle/>
          <a:p>
            <a:pPr algn="ctr"/>
            <a:r>
              <a:rPr lang="en-US" sz="2000" b="1" dirty="0"/>
              <a:t>&gt;1Bn Protein measurements</a:t>
            </a:r>
          </a:p>
        </p:txBody>
      </p:sp>
      <p:sp>
        <p:nvSpPr>
          <p:cNvPr id="9" name="TextBox 8"/>
          <p:cNvSpPr txBox="1"/>
          <p:nvPr/>
        </p:nvSpPr>
        <p:spPr>
          <a:xfrm>
            <a:off x="3631317" y="2669539"/>
            <a:ext cx="4682335" cy="400110"/>
          </a:xfrm>
          <a:prstGeom prst="rect">
            <a:avLst/>
          </a:prstGeom>
          <a:noFill/>
        </p:spPr>
        <p:txBody>
          <a:bodyPr wrap="square" rtlCol="0">
            <a:spAutoFit/>
          </a:bodyPr>
          <a:lstStyle/>
          <a:p>
            <a:pPr algn="ctr"/>
            <a:r>
              <a:rPr lang="en-US" sz="2000" b="1" dirty="0"/>
              <a:t>29,000 Events/Deaths/Hospitalizations</a:t>
            </a:r>
          </a:p>
        </p:txBody>
      </p:sp>
      <p:sp>
        <p:nvSpPr>
          <p:cNvPr id="7" name="TextBox 6"/>
          <p:cNvSpPr txBox="1"/>
          <p:nvPr/>
        </p:nvSpPr>
        <p:spPr>
          <a:xfrm>
            <a:off x="2876471" y="3826301"/>
            <a:ext cx="6192027" cy="400110"/>
          </a:xfrm>
          <a:prstGeom prst="rect">
            <a:avLst/>
          </a:prstGeom>
          <a:noFill/>
        </p:spPr>
        <p:txBody>
          <a:bodyPr wrap="square" rtlCol="0">
            <a:spAutoFit/>
          </a:bodyPr>
          <a:lstStyle/>
          <a:p>
            <a:pPr algn="ctr"/>
            <a:r>
              <a:rPr lang="en-US" sz="2000" b="1" dirty="0"/>
              <a:t>&gt;1.5M participant-years of follow-up data </a:t>
            </a:r>
          </a:p>
        </p:txBody>
      </p:sp>
      <p:sp>
        <p:nvSpPr>
          <p:cNvPr id="28" name="TextBox 27"/>
          <p:cNvSpPr txBox="1"/>
          <p:nvPr/>
        </p:nvSpPr>
        <p:spPr>
          <a:xfrm>
            <a:off x="2397616" y="4404682"/>
            <a:ext cx="7149737" cy="400110"/>
          </a:xfrm>
          <a:prstGeom prst="rect">
            <a:avLst/>
          </a:prstGeom>
          <a:noFill/>
        </p:spPr>
        <p:txBody>
          <a:bodyPr wrap="square" rtlCol="0">
            <a:spAutoFit/>
          </a:bodyPr>
          <a:lstStyle/>
          <a:p>
            <a:pPr algn="ctr"/>
            <a:r>
              <a:rPr lang="en-US" sz="2000" b="1" dirty="0"/>
              <a:t>120 models of health state, behavior, diagnosis or prognosis</a:t>
            </a:r>
          </a:p>
        </p:txBody>
      </p:sp>
      <p:sp>
        <p:nvSpPr>
          <p:cNvPr id="33" name="Slide Number Placeholder 32">
            <a:extLst>
              <a:ext uri="{FF2B5EF4-FFF2-40B4-BE49-F238E27FC236}">
                <a16:creationId xmlns:a16="http://schemas.microsoft.com/office/drawing/2014/main" id="{0E91AB45-6637-4AF3-A839-7440631B90F3}"/>
              </a:ext>
            </a:extLst>
          </p:cNvPr>
          <p:cNvSpPr>
            <a:spLocks noGrp="1"/>
          </p:cNvSpPr>
          <p:nvPr>
            <p:ph type="sldNum" sz="quarter" idx="12"/>
          </p:nvPr>
        </p:nvSpPr>
        <p:spPr/>
        <p:txBody>
          <a:bodyPr/>
          <a:lstStyle/>
          <a:p>
            <a:fld id="{0DE3ABC3-23C9-1446-8C4B-3005995F2FB6}" type="slidenum">
              <a:rPr lang="en-US" smtClean="0"/>
              <a:t>12</a:t>
            </a:fld>
            <a:endParaRPr lang="en-US"/>
          </a:p>
        </p:txBody>
      </p:sp>
      <p:sp>
        <p:nvSpPr>
          <p:cNvPr id="3" name="TextBox 2">
            <a:extLst>
              <a:ext uri="{FF2B5EF4-FFF2-40B4-BE49-F238E27FC236}">
                <a16:creationId xmlns:a16="http://schemas.microsoft.com/office/drawing/2014/main" id="{1408C37C-CDFC-4A90-9624-13354C23D529}"/>
              </a:ext>
            </a:extLst>
          </p:cNvPr>
          <p:cNvSpPr txBox="1"/>
          <p:nvPr/>
        </p:nvSpPr>
        <p:spPr>
          <a:xfrm>
            <a:off x="1350628" y="4983061"/>
            <a:ext cx="9798341" cy="400110"/>
          </a:xfrm>
          <a:prstGeom prst="rect">
            <a:avLst/>
          </a:prstGeom>
          <a:noFill/>
        </p:spPr>
        <p:txBody>
          <a:bodyPr wrap="square" rtlCol="0">
            <a:spAutoFit/>
          </a:bodyPr>
          <a:lstStyle/>
          <a:p>
            <a:pPr algn="ctr"/>
            <a:r>
              <a:rPr lang="en-US" sz="2000" b="1" dirty="0"/>
              <a:t>Moving into the US self-pay market with the first salvo of models in 2019</a:t>
            </a:r>
          </a:p>
        </p:txBody>
      </p:sp>
      <p:sp>
        <p:nvSpPr>
          <p:cNvPr id="10" name="TextBox 9">
            <a:extLst>
              <a:ext uri="{FF2B5EF4-FFF2-40B4-BE49-F238E27FC236}">
                <a16:creationId xmlns:a16="http://schemas.microsoft.com/office/drawing/2014/main" id="{3D367341-CB6F-40A6-A179-D3E1623B5BD3}"/>
              </a:ext>
            </a:extLst>
          </p:cNvPr>
          <p:cNvSpPr txBox="1"/>
          <p:nvPr/>
        </p:nvSpPr>
        <p:spPr>
          <a:xfrm>
            <a:off x="991998" y="5578727"/>
            <a:ext cx="10515600" cy="400110"/>
          </a:xfrm>
          <a:prstGeom prst="rect">
            <a:avLst/>
          </a:prstGeom>
          <a:noFill/>
        </p:spPr>
        <p:txBody>
          <a:bodyPr wrap="square" rtlCol="0">
            <a:spAutoFit/>
          </a:bodyPr>
          <a:lstStyle/>
          <a:p>
            <a:pPr algn="ctr"/>
            <a:r>
              <a:rPr lang="en-US" sz="2000" b="1" dirty="0"/>
              <a:t>Partnering with leading risk-bearing integrated health systems in 2019-20 to demonstrate impact</a:t>
            </a:r>
          </a:p>
        </p:txBody>
      </p:sp>
    </p:spTree>
    <p:extLst>
      <p:ext uri="{BB962C8B-B14F-4D97-AF65-F5344CB8AC3E}">
        <p14:creationId xmlns:p14="http://schemas.microsoft.com/office/powerpoint/2010/main" val="2590612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3B1D7-06F6-4409-A5E3-122191AD5022}"/>
              </a:ext>
            </a:extLst>
          </p:cNvPr>
          <p:cNvSpPr>
            <a:spLocks noGrp="1"/>
          </p:cNvSpPr>
          <p:nvPr>
            <p:ph type="title"/>
          </p:nvPr>
        </p:nvSpPr>
        <p:spPr/>
        <p:txBody>
          <a:bodyPr anchor="t">
            <a:normAutofit/>
          </a:bodyPr>
          <a:lstStyle/>
          <a:p>
            <a:r>
              <a:rPr lang="en-US" dirty="0" err="1"/>
              <a:t>SomaLogic’s</a:t>
            </a:r>
            <a:r>
              <a:rPr lang="en-US" dirty="0"/>
              <a:t> currently qualified models </a:t>
            </a:r>
            <a:br>
              <a:rPr lang="en-US" sz="3600" dirty="0"/>
            </a:br>
            <a:r>
              <a:rPr lang="en-US" sz="2400" dirty="0"/>
              <a:t>(plasma protein only, V4 assay)</a:t>
            </a:r>
            <a:endParaRPr lang="en-US" sz="3600" dirty="0"/>
          </a:p>
        </p:txBody>
      </p:sp>
      <p:sp>
        <p:nvSpPr>
          <p:cNvPr id="3" name="Text Placeholder 2">
            <a:extLst>
              <a:ext uri="{FF2B5EF4-FFF2-40B4-BE49-F238E27FC236}">
                <a16:creationId xmlns:a16="http://schemas.microsoft.com/office/drawing/2014/main" id="{73DBE5FD-4556-4DB0-ACC4-21CD9B28C514}"/>
              </a:ext>
            </a:extLst>
          </p:cNvPr>
          <p:cNvSpPr>
            <a:spLocks noGrp="1"/>
          </p:cNvSpPr>
          <p:nvPr>
            <p:ph idx="1"/>
          </p:nvPr>
        </p:nvSpPr>
        <p:spPr/>
        <p:txBody>
          <a:bodyPr>
            <a:normAutofit fontScale="85000" lnSpcReduction="20000"/>
          </a:bodyPr>
          <a:lstStyle/>
          <a:p>
            <a:r>
              <a:rPr lang="en-US" b="1" dirty="0"/>
              <a:t>Current health state</a:t>
            </a:r>
          </a:p>
          <a:p>
            <a:pPr lvl="1"/>
            <a:r>
              <a:rPr lang="en-US" dirty="0"/>
              <a:t>Liver fat (mimics ultrasound)</a:t>
            </a:r>
          </a:p>
          <a:p>
            <a:pPr lvl="1"/>
            <a:r>
              <a:rPr lang="en-US" dirty="0"/>
              <a:t>Kidney function (mimics kidney filtration rate)</a:t>
            </a:r>
          </a:p>
          <a:p>
            <a:pPr lvl="1"/>
            <a:r>
              <a:rPr lang="en-US" dirty="0"/>
              <a:t>% body fat (mimics dual X ray absorption scan)</a:t>
            </a:r>
          </a:p>
          <a:p>
            <a:pPr lvl="1"/>
            <a:r>
              <a:rPr lang="en-US" dirty="0"/>
              <a:t>Lean body mass (mimics dual X ray absorption scan)</a:t>
            </a:r>
          </a:p>
          <a:p>
            <a:pPr lvl="1"/>
            <a:r>
              <a:rPr lang="en-US" dirty="0"/>
              <a:t>Visceral fat (mimics dual X ray absorption scan)</a:t>
            </a:r>
          </a:p>
          <a:p>
            <a:pPr lvl="1"/>
            <a:r>
              <a:rPr lang="en-US" dirty="0"/>
              <a:t>Cardiac fitness (mimics maximum oxygen extraction on treadmill)</a:t>
            </a:r>
          </a:p>
          <a:p>
            <a:r>
              <a:rPr lang="en-US" b="1" dirty="0"/>
              <a:t>Modifiable behaviors</a:t>
            </a:r>
          </a:p>
          <a:p>
            <a:pPr lvl="1"/>
            <a:r>
              <a:rPr lang="en-US" dirty="0"/>
              <a:t>Excess alcohol consumption (exceeding guidelines)</a:t>
            </a:r>
          </a:p>
          <a:p>
            <a:pPr lvl="1"/>
            <a:r>
              <a:rPr lang="en-US" dirty="0"/>
              <a:t>Cigarette smoking</a:t>
            </a:r>
          </a:p>
          <a:p>
            <a:pPr lvl="1"/>
            <a:r>
              <a:rPr lang="en-US" dirty="0"/>
              <a:t>Daily caloric expenditure from physical activity (mimics actigraphy)</a:t>
            </a:r>
          </a:p>
          <a:p>
            <a:r>
              <a:rPr lang="en-US" b="1" dirty="0"/>
              <a:t>Future health risks</a:t>
            </a:r>
          </a:p>
          <a:p>
            <a:pPr lvl="1"/>
            <a:r>
              <a:rPr lang="en-US" dirty="0"/>
              <a:t>Diagnosis of diabetes</a:t>
            </a:r>
          </a:p>
          <a:p>
            <a:pPr lvl="1"/>
            <a:r>
              <a:rPr lang="en-US" dirty="0"/>
              <a:t>Cardiovascular death</a:t>
            </a:r>
          </a:p>
          <a:p>
            <a:pPr lvl="1"/>
            <a:r>
              <a:rPr lang="en-US" dirty="0"/>
              <a:t>Heart attack</a:t>
            </a:r>
          </a:p>
          <a:p>
            <a:pPr lvl="1"/>
            <a:r>
              <a:rPr lang="en-US" dirty="0"/>
              <a:t>Stroke</a:t>
            </a:r>
          </a:p>
          <a:p>
            <a:pPr lvl="1"/>
            <a:r>
              <a:rPr lang="en-US" dirty="0"/>
              <a:t>Congestive heart failure</a:t>
            </a:r>
          </a:p>
        </p:txBody>
      </p:sp>
      <p:sp>
        <p:nvSpPr>
          <p:cNvPr id="4" name="Right Brace 3">
            <a:extLst>
              <a:ext uri="{FF2B5EF4-FFF2-40B4-BE49-F238E27FC236}">
                <a16:creationId xmlns:a16="http://schemas.microsoft.com/office/drawing/2014/main" id="{1CC90026-5D55-43D1-AB46-1EE0A1E6832E}"/>
              </a:ext>
            </a:extLst>
          </p:cNvPr>
          <p:cNvSpPr/>
          <p:nvPr/>
        </p:nvSpPr>
        <p:spPr>
          <a:xfrm>
            <a:off x="3778926" y="5086657"/>
            <a:ext cx="213064" cy="834501"/>
          </a:xfrm>
          <a:prstGeom prst="rightBrace">
            <a:avLst/>
          </a:prstGeom>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5" name="TextBox 4">
            <a:extLst>
              <a:ext uri="{FF2B5EF4-FFF2-40B4-BE49-F238E27FC236}">
                <a16:creationId xmlns:a16="http://schemas.microsoft.com/office/drawing/2014/main" id="{C6B37033-6D5E-42DD-8854-8706B9C321B0}"/>
              </a:ext>
            </a:extLst>
          </p:cNvPr>
          <p:cNvSpPr txBox="1"/>
          <p:nvPr/>
        </p:nvSpPr>
        <p:spPr bwMode="auto">
          <a:xfrm>
            <a:off x="4240565" y="5335484"/>
            <a:ext cx="4184342"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rtlCol="0" anchor="t">
            <a:spAutoFit/>
          </a:bodyPr>
          <a:lstStyle/>
          <a:p>
            <a:pPr algn="l" eaLnBrk="1" hangingPunct="1"/>
            <a:r>
              <a:rPr lang="en-US" sz="1400" dirty="0">
                <a:latin typeface="Glacial Indifference" charset="0"/>
              </a:rPr>
              <a:t>Probability of any event within the next 5 years</a:t>
            </a:r>
          </a:p>
        </p:txBody>
      </p:sp>
      <p:sp>
        <p:nvSpPr>
          <p:cNvPr id="6" name="Slide Number Placeholder 5">
            <a:extLst>
              <a:ext uri="{FF2B5EF4-FFF2-40B4-BE49-F238E27FC236}">
                <a16:creationId xmlns:a16="http://schemas.microsoft.com/office/drawing/2014/main" id="{D8BE2A67-6BF6-4185-9AF7-B9016A0461B9}"/>
              </a:ext>
            </a:extLst>
          </p:cNvPr>
          <p:cNvSpPr>
            <a:spLocks noGrp="1"/>
          </p:cNvSpPr>
          <p:nvPr>
            <p:ph type="sldNum" sz="quarter" idx="12"/>
          </p:nvPr>
        </p:nvSpPr>
        <p:spPr/>
        <p:txBody>
          <a:bodyPr/>
          <a:lstStyle/>
          <a:p>
            <a:fld id="{E68B80F4-733E-4D4C-9752-3D5611BE8716}" type="slidenum">
              <a:rPr lang="en-US" smtClean="0"/>
              <a:t>13</a:t>
            </a:fld>
            <a:endParaRPr lang="en-US" dirty="0"/>
          </a:p>
        </p:txBody>
      </p:sp>
    </p:spTree>
    <p:extLst>
      <p:ext uri="{BB962C8B-B14F-4D97-AF65-F5344CB8AC3E}">
        <p14:creationId xmlns:p14="http://schemas.microsoft.com/office/powerpoint/2010/main" val="2960257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F1002E0-5C35-431E-BB9C-3D5616402175}"/>
              </a:ext>
            </a:extLst>
          </p:cNvPr>
          <p:cNvSpPr>
            <a:spLocks noGrp="1"/>
          </p:cNvSpPr>
          <p:nvPr>
            <p:ph type="title"/>
          </p:nvPr>
        </p:nvSpPr>
        <p:spPr/>
        <p:txBody>
          <a:bodyPr anchor="t">
            <a:normAutofit/>
          </a:bodyPr>
          <a:lstStyle/>
          <a:p>
            <a:r>
              <a:rPr lang="en-US" sz="2800" dirty="0"/>
              <a:t>Liver fat (vs. ultrasound) </a:t>
            </a:r>
          </a:p>
        </p:txBody>
      </p:sp>
      <p:sp>
        <p:nvSpPr>
          <p:cNvPr id="2" name="Text Placeholder 1">
            <a:extLst>
              <a:ext uri="{FF2B5EF4-FFF2-40B4-BE49-F238E27FC236}">
                <a16:creationId xmlns:a16="http://schemas.microsoft.com/office/drawing/2014/main" id="{20C2A5C6-2269-48D2-9815-BD141E4CF41B}"/>
              </a:ext>
            </a:extLst>
          </p:cNvPr>
          <p:cNvSpPr>
            <a:spLocks noGrp="1"/>
          </p:cNvSpPr>
          <p:nvPr>
            <p:ph idx="1"/>
          </p:nvPr>
        </p:nvSpPr>
        <p:spPr>
          <a:xfrm>
            <a:off x="838201" y="1340528"/>
            <a:ext cx="6200162" cy="4836435"/>
          </a:xfrm>
        </p:spPr>
        <p:txBody>
          <a:bodyPr/>
          <a:lstStyle/>
          <a:p>
            <a:r>
              <a:rPr lang="en-US" dirty="0"/>
              <a:t>Key source of data:</a:t>
            </a:r>
          </a:p>
          <a:p>
            <a:pPr lvl="1"/>
            <a:r>
              <a:rPr lang="en-US" dirty="0"/>
              <a:t>UK cohort: 10,077 subjects with liver ultrasound results</a:t>
            </a:r>
          </a:p>
          <a:p>
            <a:r>
              <a:rPr lang="en-US" dirty="0"/>
              <a:t>Predefined performance criterion: </a:t>
            </a:r>
          </a:p>
          <a:p>
            <a:pPr lvl="1"/>
            <a:r>
              <a:rPr lang="en-US" dirty="0"/>
              <a:t>AUC of &gt;0.8 for no steatosis vs. any steatosis on ultrasound.</a:t>
            </a:r>
          </a:p>
          <a:p>
            <a:r>
              <a:rPr lang="en-US" dirty="0"/>
              <a:t>Model output: 2 categories, fat (mild + moderate + severe combined [left of chart]) vs. no fat [right of chart]</a:t>
            </a:r>
          </a:p>
          <a:p>
            <a:r>
              <a:rPr lang="en-US" dirty="0"/>
              <a:t>Actual results:</a:t>
            </a:r>
          </a:p>
          <a:p>
            <a:pPr lvl="1"/>
            <a:r>
              <a:rPr lang="en-US" dirty="0"/>
              <a:t>A 94 feature protein model had an AUC of 0.83</a:t>
            </a:r>
          </a:p>
          <a:p>
            <a:pPr lvl="1"/>
            <a:r>
              <a:rPr lang="en-US" dirty="0"/>
              <a:t>Reference best alternative: age, sex, alcohol, statins, and diabetes: AUC of 0.64</a:t>
            </a:r>
          </a:p>
        </p:txBody>
      </p:sp>
      <p:pic>
        <p:nvPicPr>
          <p:cNvPr id="8" name="Picture 7">
            <a:extLst>
              <a:ext uri="{FF2B5EF4-FFF2-40B4-BE49-F238E27FC236}">
                <a16:creationId xmlns:a16="http://schemas.microsoft.com/office/drawing/2014/main" id="{C0FCAE3C-9F73-4B74-A441-2D0B202B1099}"/>
              </a:ext>
            </a:extLst>
          </p:cNvPr>
          <p:cNvPicPr/>
          <p:nvPr/>
        </p:nvPicPr>
        <p:blipFill>
          <a:blip r:embed="rId2"/>
          <a:stretch>
            <a:fillRect/>
          </a:stretch>
        </p:blipFill>
        <p:spPr>
          <a:xfrm>
            <a:off x="7385379" y="1690688"/>
            <a:ext cx="3968421" cy="3489819"/>
          </a:xfrm>
          <a:prstGeom prst="rect">
            <a:avLst/>
          </a:prstGeom>
        </p:spPr>
      </p:pic>
      <p:cxnSp>
        <p:nvCxnSpPr>
          <p:cNvPr id="9" name="Straight Connector 8">
            <a:extLst>
              <a:ext uri="{FF2B5EF4-FFF2-40B4-BE49-F238E27FC236}">
                <a16:creationId xmlns:a16="http://schemas.microsoft.com/office/drawing/2014/main" id="{13ACF7BF-0959-4EE9-85C1-F407F019B7C7}"/>
              </a:ext>
            </a:extLst>
          </p:cNvPr>
          <p:cNvCxnSpPr/>
          <p:nvPr/>
        </p:nvCxnSpPr>
        <p:spPr>
          <a:xfrm>
            <a:off x="10083567" y="1837190"/>
            <a:ext cx="0" cy="3061981"/>
          </a:xfrm>
          <a:prstGeom prst="line">
            <a:avLst/>
          </a:prstGeom>
          <a:ln w="25400">
            <a:prstDash val="dash"/>
          </a:ln>
        </p:spPr>
        <p:style>
          <a:lnRef idx="1">
            <a:schemeClr val="accent1"/>
          </a:lnRef>
          <a:fillRef idx="0">
            <a:schemeClr val="accent1"/>
          </a:fillRef>
          <a:effectRef idx="0">
            <a:schemeClr val="accent1"/>
          </a:effectRef>
          <a:fontRef idx="minor">
            <a:schemeClr val="tx1"/>
          </a:fontRef>
        </p:style>
      </p:cxnSp>
      <p:sp>
        <p:nvSpPr>
          <p:cNvPr id="10" name="Slide Number Placeholder 9">
            <a:extLst>
              <a:ext uri="{FF2B5EF4-FFF2-40B4-BE49-F238E27FC236}">
                <a16:creationId xmlns:a16="http://schemas.microsoft.com/office/drawing/2014/main" id="{1E7D9780-3C98-4147-9B10-6F80D539A697}"/>
              </a:ext>
            </a:extLst>
          </p:cNvPr>
          <p:cNvSpPr>
            <a:spLocks noGrp="1"/>
          </p:cNvSpPr>
          <p:nvPr>
            <p:ph type="sldNum" sz="quarter" idx="12"/>
          </p:nvPr>
        </p:nvSpPr>
        <p:spPr/>
        <p:txBody>
          <a:bodyPr/>
          <a:lstStyle/>
          <a:p>
            <a:fld id="{CBF0F478-F66A-4966-8D61-29C13BA10136}" type="slidenum">
              <a:rPr lang="en-US" smtClean="0"/>
              <a:t>14</a:t>
            </a:fld>
            <a:endParaRPr lang="en-US" dirty="0"/>
          </a:p>
        </p:txBody>
      </p:sp>
    </p:spTree>
    <p:extLst>
      <p:ext uri="{BB962C8B-B14F-4D97-AF65-F5344CB8AC3E}">
        <p14:creationId xmlns:p14="http://schemas.microsoft.com/office/powerpoint/2010/main" val="1918302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B75023E-1120-40D1-8B61-844F03E5EDE7}"/>
              </a:ext>
            </a:extLst>
          </p:cNvPr>
          <p:cNvSpPr>
            <a:spLocks noGrp="1"/>
          </p:cNvSpPr>
          <p:nvPr>
            <p:ph type="title"/>
          </p:nvPr>
        </p:nvSpPr>
        <p:spPr/>
        <p:txBody>
          <a:bodyPr anchor="t">
            <a:normAutofit/>
          </a:bodyPr>
          <a:lstStyle/>
          <a:p>
            <a:r>
              <a:rPr lang="en-US" sz="2800" dirty="0"/>
              <a:t>Percent body fat</a:t>
            </a:r>
          </a:p>
        </p:txBody>
      </p:sp>
      <p:sp>
        <p:nvSpPr>
          <p:cNvPr id="2" name="Text Placeholder 1">
            <a:extLst>
              <a:ext uri="{FF2B5EF4-FFF2-40B4-BE49-F238E27FC236}">
                <a16:creationId xmlns:a16="http://schemas.microsoft.com/office/drawing/2014/main" id="{EA5BE23C-30C6-4DD1-844D-6B7B65277306}"/>
              </a:ext>
            </a:extLst>
          </p:cNvPr>
          <p:cNvSpPr>
            <a:spLocks noGrp="1"/>
          </p:cNvSpPr>
          <p:nvPr>
            <p:ph idx="1"/>
          </p:nvPr>
        </p:nvSpPr>
        <p:spPr>
          <a:xfrm>
            <a:off x="838200" y="1825625"/>
            <a:ext cx="5871682" cy="4351338"/>
          </a:xfrm>
        </p:spPr>
        <p:txBody>
          <a:bodyPr>
            <a:normAutofit/>
          </a:bodyPr>
          <a:lstStyle/>
          <a:p>
            <a:r>
              <a:rPr lang="en-US" dirty="0"/>
              <a:t>Key sources of data:</a:t>
            </a:r>
          </a:p>
          <a:p>
            <a:pPr lvl="1"/>
            <a:r>
              <a:rPr lang="en-US" dirty="0"/>
              <a:t>UK cohort: 11,471 subjects with DEXA scan results</a:t>
            </a:r>
          </a:p>
          <a:p>
            <a:r>
              <a:rPr lang="en-US" dirty="0"/>
              <a:t>Predefined performance criterion: </a:t>
            </a:r>
          </a:p>
          <a:p>
            <a:pPr lvl="1"/>
            <a:r>
              <a:rPr lang="en-US" dirty="0"/>
              <a:t>A determination coefficient (r-squared) of at least 0.7 vs. Dual X-Ray Absorption (DEXA) scan results</a:t>
            </a:r>
          </a:p>
          <a:p>
            <a:r>
              <a:rPr lang="en-US" dirty="0"/>
              <a:t>Model output: </a:t>
            </a:r>
          </a:p>
          <a:p>
            <a:pPr lvl="1"/>
            <a:r>
              <a:rPr lang="en-US" dirty="0"/>
              <a:t>Continuous variable, % body fat</a:t>
            </a:r>
          </a:p>
          <a:p>
            <a:r>
              <a:rPr lang="en-US" dirty="0"/>
              <a:t>Actual results:</a:t>
            </a:r>
          </a:p>
          <a:p>
            <a:pPr lvl="1"/>
            <a:r>
              <a:rPr lang="en-US" dirty="0"/>
              <a:t>A 219 feature protein was developed</a:t>
            </a:r>
          </a:p>
          <a:p>
            <a:pPr lvl="1"/>
            <a:r>
              <a:rPr lang="en-US" dirty="0"/>
              <a:t>The r-squared was 0.90 in the 15% hold-out test set [see chart]</a:t>
            </a:r>
          </a:p>
          <a:p>
            <a:pPr lvl="1"/>
            <a:r>
              <a:rPr lang="en-US" dirty="0"/>
              <a:t> Best alternative model of age, sex, height and weight has an r-squared of 0.74</a:t>
            </a:r>
          </a:p>
          <a:p>
            <a:pPr lvl="1"/>
            <a:endParaRPr lang="en-US" dirty="0"/>
          </a:p>
        </p:txBody>
      </p:sp>
      <p:pic>
        <p:nvPicPr>
          <p:cNvPr id="8" name="Picture 7">
            <a:extLst>
              <a:ext uri="{FF2B5EF4-FFF2-40B4-BE49-F238E27FC236}">
                <a16:creationId xmlns:a16="http://schemas.microsoft.com/office/drawing/2014/main" id="{8CB75150-56F0-49B0-98AF-BF85B55BE6CE}"/>
              </a:ext>
            </a:extLst>
          </p:cNvPr>
          <p:cNvPicPr/>
          <p:nvPr/>
        </p:nvPicPr>
        <p:blipFill>
          <a:blip r:embed="rId2"/>
          <a:stretch>
            <a:fillRect/>
          </a:stretch>
        </p:blipFill>
        <p:spPr>
          <a:xfrm>
            <a:off x="7461591" y="2058648"/>
            <a:ext cx="3892209" cy="3705155"/>
          </a:xfrm>
          <a:prstGeom prst="rect">
            <a:avLst/>
          </a:prstGeom>
        </p:spPr>
      </p:pic>
      <p:sp>
        <p:nvSpPr>
          <p:cNvPr id="9" name="Slide Number Placeholder 8">
            <a:extLst>
              <a:ext uri="{FF2B5EF4-FFF2-40B4-BE49-F238E27FC236}">
                <a16:creationId xmlns:a16="http://schemas.microsoft.com/office/drawing/2014/main" id="{191ACD2F-C873-403E-B00D-1100ED214D17}"/>
              </a:ext>
            </a:extLst>
          </p:cNvPr>
          <p:cNvSpPr>
            <a:spLocks noGrp="1"/>
          </p:cNvSpPr>
          <p:nvPr>
            <p:ph type="sldNum" sz="quarter" idx="12"/>
          </p:nvPr>
        </p:nvSpPr>
        <p:spPr/>
        <p:txBody>
          <a:bodyPr/>
          <a:lstStyle/>
          <a:p>
            <a:fld id="{DAB84901-4E4E-47D3-8F35-5E0EAAA6573C}" type="slidenum">
              <a:rPr lang="en-US" smtClean="0"/>
              <a:t>15</a:t>
            </a:fld>
            <a:endParaRPr lang="en-US" dirty="0"/>
          </a:p>
        </p:txBody>
      </p:sp>
    </p:spTree>
    <p:extLst>
      <p:ext uri="{BB962C8B-B14F-4D97-AF65-F5344CB8AC3E}">
        <p14:creationId xmlns:p14="http://schemas.microsoft.com/office/powerpoint/2010/main" val="1907424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42B507-DACD-4EA6-AB2C-41501D1B4767}"/>
              </a:ext>
            </a:extLst>
          </p:cNvPr>
          <p:cNvSpPr>
            <a:spLocks noGrp="1"/>
          </p:cNvSpPr>
          <p:nvPr>
            <p:ph type="title"/>
          </p:nvPr>
        </p:nvSpPr>
        <p:spPr>
          <a:xfrm>
            <a:off x="838200" y="365125"/>
            <a:ext cx="10515600" cy="1325563"/>
          </a:xfrm>
        </p:spPr>
        <p:txBody>
          <a:bodyPr anchor="t">
            <a:normAutofit/>
          </a:bodyPr>
          <a:lstStyle/>
          <a:p>
            <a:r>
              <a:rPr lang="en-US" sz="2800" dirty="0"/>
              <a:t>Alcohol “excess”, &gt;14 units weekly</a:t>
            </a:r>
          </a:p>
        </p:txBody>
      </p:sp>
      <p:sp>
        <p:nvSpPr>
          <p:cNvPr id="2" name="Text Placeholder 1">
            <a:extLst>
              <a:ext uri="{FF2B5EF4-FFF2-40B4-BE49-F238E27FC236}">
                <a16:creationId xmlns:a16="http://schemas.microsoft.com/office/drawing/2014/main" id="{68BEF9DA-F7B2-4BC9-AFF5-2D38E28FA00B}"/>
              </a:ext>
            </a:extLst>
          </p:cNvPr>
          <p:cNvSpPr>
            <a:spLocks noGrp="1"/>
          </p:cNvSpPr>
          <p:nvPr>
            <p:ph idx="1"/>
          </p:nvPr>
        </p:nvSpPr>
        <p:spPr/>
        <p:txBody>
          <a:bodyPr>
            <a:normAutofit/>
          </a:bodyPr>
          <a:lstStyle/>
          <a:p>
            <a:r>
              <a:rPr lang="en-US" dirty="0"/>
              <a:t>Key source of data:</a:t>
            </a:r>
          </a:p>
          <a:p>
            <a:pPr lvl="1"/>
            <a:r>
              <a:rPr lang="en-US" dirty="0"/>
              <a:t>UK cohort training set: Men: 4804, Women: 4851 </a:t>
            </a:r>
          </a:p>
          <a:p>
            <a:r>
              <a:rPr lang="en-US" dirty="0"/>
              <a:t>Predefined performance criterion: </a:t>
            </a:r>
          </a:p>
          <a:p>
            <a:pPr lvl="1"/>
            <a:r>
              <a:rPr lang="en-US" dirty="0"/>
              <a:t>AUC of &gt;0.7 vs. self reported units/week</a:t>
            </a:r>
          </a:p>
          <a:p>
            <a:r>
              <a:rPr lang="en-US" dirty="0"/>
              <a:t>Model output: </a:t>
            </a:r>
          </a:p>
          <a:p>
            <a:pPr lvl="1"/>
            <a:r>
              <a:rPr lang="en-US" dirty="0"/>
              <a:t>2 categories: above 14 units or below 14 units </a:t>
            </a:r>
          </a:p>
          <a:p>
            <a:r>
              <a:rPr lang="en-US" dirty="0"/>
              <a:t>Actual performance:</a:t>
            </a:r>
          </a:p>
          <a:p>
            <a:pPr lvl="1"/>
            <a:r>
              <a:rPr lang="en-US" dirty="0"/>
              <a:t>Two models were generated:</a:t>
            </a:r>
          </a:p>
          <a:p>
            <a:pPr lvl="2"/>
            <a:r>
              <a:rPr lang="en-US" dirty="0"/>
              <a:t>Metrics are on 30% hold-out fraction</a:t>
            </a:r>
          </a:p>
          <a:p>
            <a:pPr lvl="2"/>
            <a:r>
              <a:rPr lang="en-US" dirty="0"/>
              <a:t>Female protein model with 30 features: AUC of 0.87</a:t>
            </a:r>
          </a:p>
          <a:p>
            <a:pPr lvl="2"/>
            <a:r>
              <a:rPr lang="en-US" dirty="0"/>
              <a:t>Male protein model with 33 features: AUC of 0.82</a:t>
            </a:r>
          </a:p>
        </p:txBody>
      </p:sp>
      <p:grpSp>
        <p:nvGrpSpPr>
          <p:cNvPr id="26" name="Group 25">
            <a:extLst>
              <a:ext uri="{FF2B5EF4-FFF2-40B4-BE49-F238E27FC236}">
                <a16:creationId xmlns:a16="http://schemas.microsoft.com/office/drawing/2014/main" id="{248F5C6E-10B7-43A3-BB69-641DDE810ADA}"/>
              </a:ext>
            </a:extLst>
          </p:cNvPr>
          <p:cNvGrpSpPr/>
          <p:nvPr/>
        </p:nvGrpSpPr>
        <p:grpSpPr>
          <a:xfrm>
            <a:off x="7103849" y="2171017"/>
            <a:ext cx="4456268" cy="2839352"/>
            <a:chOff x="7103849" y="3320310"/>
            <a:chExt cx="4456268" cy="2839352"/>
          </a:xfrm>
        </p:grpSpPr>
        <p:pic>
          <p:nvPicPr>
            <p:cNvPr id="6" name="Picture 2">
              <a:extLst>
                <a:ext uri="{FF2B5EF4-FFF2-40B4-BE49-F238E27FC236}">
                  <a16:creationId xmlns:a16="http://schemas.microsoft.com/office/drawing/2014/main" id="{3ED7E3C6-2FE1-407A-8640-0646396F53B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16717" y="3320310"/>
              <a:ext cx="4343400" cy="2516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B19B958C-9D33-40BC-9739-A77F50AE6EB4}"/>
                </a:ext>
              </a:extLst>
            </p:cNvPr>
            <p:cNvSpPr txBox="1"/>
            <p:nvPr/>
          </p:nvSpPr>
          <p:spPr>
            <a:xfrm rot="16200000">
              <a:off x="6289930" y="4284111"/>
              <a:ext cx="1904838" cy="276999"/>
            </a:xfrm>
            <a:prstGeom prst="rect">
              <a:avLst/>
            </a:prstGeom>
            <a:solidFill>
              <a:schemeClr val="bg1"/>
            </a:solidFill>
          </p:spPr>
          <p:txBody>
            <a:bodyPr wrap="square" rtlCol="0">
              <a:spAutoFit/>
            </a:bodyPr>
            <a:lstStyle/>
            <a:p>
              <a:r>
                <a:rPr lang="en-US" sz="1200" dirty="0">
                  <a:latin typeface="Glacial Indifference" charset="0"/>
                </a:rPr>
                <a:t>Frequency distribution</a:t>
              </a:r>
            </a:p>
          </p:txBody>
        </p:sp>
        <p:sp>
          <p:nvSpPr>
            <p:cNvPr id="24" name="TextBox 23">
              <a:extLst>
                <a:ext uri="{FF2B5EF4-FFF2-40B4-BE49-F238E27FC236}">
                  <a16:creationId xmlns:a16="http://schemas.microsoft.com/office/drawing/2014/main" id="{3A03E0FA-8F04-4B82-9FB2-2AC8C4227DA4}"/>
                </a:ext>
              </a:extLst>
            </p:cNvPr>
            <p:cNvSpPr txBox="1"/>
            <p:nvPr/>
          </p:nvSpPr>
          <p:spPr>
            <a:xfrm>
              <a:off x="8301673" y="5697997"/>
              <a:ext cx="2553697" cy="461665"/>
            </a:xfrm>
            <a:prstGeom prst="rect">
              <a:avLst/>
            </a:prstGeom>
            <a:solidFill>
              <a:schemeClr val="bg1"/>
            </a:solidFill>
          </p:spPr>
          <p:txBody>
            <a:bodyPr wrap="square" rtlCol="0">
              <a:spAutoFit/>
            </a:bodyPr>
            <a:lstStyle/>
            <a:p>
              <a:pPr algn="ctr"/>
              <a:r>
                <a:rPr lang="en-US" sz="1200" dirty="0">
                  <a:latin typeface="Glacial Indifference" charset="0"/>
                </a:rPr>
                <a:t>Protein model predicted probability</a:t>
              </a:r>
            </a:p>
            <a:p>
              <a:pPr algn="ctr"/>
              <a:r>
                <a:rPr lang="en-US" sz="1200" dirty="0">
                  <a:latin typeface="Glacial Indifference" charset="0"/>
                </a:rPr>
                <a:t>(females shown)</a:t>
              </a:r>
            </a:p>
          </p:txBody>
        </p:sp>
      </p:grpSp>
      <p:sp>
        <p:nvSpPr>
          <p:cNvPr id="5" name="Slide Number Placeholder 4">
            <a:extLst>
              <a:ext uri="{FF2B5EF4-FFF2-40B4-BE49-F238E27FC236}">
                <a16:creationId xmlns:a16="http://schemas.microsoft.com/office/drawing/2014/main" id="{417AD8C1-E68B-4E28-A350-A12A1853CEED}"/>
              </a:ext>
            </a:extLst>
          </p:cNvPr>
          <p:cNvSpPr>
            <a:spLocks noGrp="1"/>
          </p:cNvSpPr>
          <p:nvPr>
            <p:ph type="sldNum" sz="quarter" idx="12"/>
          </p:nvPr>
        </p:nvSpPr>
        <p:spPr/>
        <p:txBody>
          <a:bodyPr/>
          <a:lstStyle/>
          <a:p>
            <a:fld id="{E3E34F50-5261-4024-8FAD-28F0BB55CB52}" type="slidenum">
              <a:rPr lang="en-US" smtClean="0"/>
              <a:t>16</a:t>
            </a:fld>
            <a:endParaRPr lang="en-US" dirty="0"/>
          </a:p>
        </p:txBody>
      </p:sp>
    </p:spTree>
    <p:extLst>
      <p:ext uri="{BB962C8B-B14F-4D97-AF65-F5344CB8AC3E}">
        <p14:creationId xmlns:p14="http://schemas.microsoft.com/office/powerpoint/2010/main" val="310962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42B507-DACD-4EA6-AB2C-41501D1B4767}"/>
              </a:ext>
            </a:extLst>
          </p:cNvPr>
          <p:cNvSpPr>
            <a:spLocks noGrp="1"/>
          </p:cNvSpPr>
          <p:nvPr>
            <p:ph type="title"/>
          </p:nvPr>
        </p:nvSpPr>
        <p:spPr/>
        <p:txBody>
          <a:bodyPr anchor="t">
            <a:normAutofit/>
          </a:bodyPr>
          <a:lstStyle/>
          <a:p>
            <a:r>
              <a:rPr lang="en-US" sz="2800" dirty="0"/>
              <a:t>Cigarette smoke exposure</a:t>
            </a:r>
          </a:p>
        </p:txBody>
      </p:sp>
      <p:sp>
        <p:nvSpPr>
          <p:cNvPr id="2" name="Text Placeholder 1">
            <a:extLst>
              <a:ext uri="{FF2B5EF4-FFF2-40B4-BE49-F238E27FC236}">
                <a16:creationId xmlns:a16="http://schemas.microsoft.com/office/drawing/2014/main" id="{68BEF9DA-F7B2-4BC9-AFF5-2D38E28FA00B}"/>
              </a:ext>
            </a:extLst>
          </p:cNvPr>
          <p:cNvSpPr>
            <a:spLocks noGrp="1"/>
          </p:cNvSpPr>
          <p:nvPr>
            <p:ph idx="1"/>
          </p:nvPr>
        </p:nvSpPr>
        <p:spPr>
          <a:xfrm>
            <a:off x="838200" y="1825625"/>
            <a:ext cx="5898160" cy="4351338"/>
          </a:xfrm>
        </p:spPr>
        <p:txBody>
          <a:bodyPr>
            <a:normAutofit/>
          </a:bodyPr>
          <a:lstStyle/>
          <a:p>
            <a:r>
              <a:rPr lang="en-US" dirty="0"/>
              <a:t>Key source of data:</a:t>
            </a:r>
          </a:p>
          <a:p>
            <a:pPr lvl="1"/>
            <a:r>
              <a:rPr lang="en-US" dirty="0"/>
              <a:t>Covance (US), 1029 subjects</a:t>
            </a:r>
          </a:p>
          <a:p>
            <a:r>
              <a:rPr lang="en-US" dirty="0"/>
              <a:t>Predefined performance criterion:</a:t>
            </a:r>
          </a:p>
          <a:p>
            <a:pPr lvl="1"/>
            <a:r>
              <a:rPr lang="en-US" dirty="0"/>
              <a:t>AUC of &gt;0.8 vs. self reported cigarette smoking</a:t>
            </a:r>
          </a:p>
          <a:p>
            <a:r>
              <a:rPr lang="en-US" dirty="0"/>
              <a:t>Model output</a:t>
            </a:r>
          </a:p>
          <a:p>
            <a:pPr lvl="1"/>
            <a:r>
              <a:rPr lang="en-US" dirty="0"/>
              <a:t>2 categories: current exposure to smoke vs. no current exposure</a:t>
            </a:r>
          </a:p>
          <a:p>
            <a:r>
              <a:rPr lang="en-US" dirty="0"/>
              <a:t>Actual performance</a:t>
            </a:r>
          </a:p>
          <a:p>
            <a:pPr lvl="1"/>
            <a:r>
              <a:rPr lang="en-US" dirty="0"/>
              <a:t>A 145 feature model was developed</a:t>
            </a:r>
          </a:p>
          <a:p>
            <a:pPr lvl="1"/>
            <a:r>
              <a:rPr lang="en-US" dirty="0"/>
              <a:t>AUC = 0.83 in the 20% hold-out fraction</a:t>
            </a:r>
          </a:p>
          <a:p>
            <a:endParaRPr lang="en-US" dirty="0"/>
          </a:p>
        </p:txBody>
      </p:sp>
      <p:pic>
        <p:nvPicPr>
          <p:cNvPr id="26" name="Picture 25">
            <a:extLst>
              <a:ext uri="{FF2B5EF4-FFF2-40B4-BE49-F238E27FC236}">
                <a16:creationId xmlns:a16="http://schemas.microsoft.com/office/drawing/2014/main" id="{3A83C80F-F5DE-416E-9304-E851853830D5}"/>
              </a:ext>
            </a:extLst>
          </p:cNvPr>
          <p:cNvPicPr/>
          <p:nvPr/>
        </p:nvPicPr>
        <p:blipFill>
          <a:blip r:embed="rId2"/>
          <a:stretch>
            <a:fillRect/>
          </a:stretch>
        </p:blipFill>
        <p:spPr>
          <a:xfrm>
            <a:off x="7304926" y="1649591"/>
            <a:ext cx="4317219" cy="3686257"/>
          </a:xfrm>
          <a:prstGeom prst="rect">
            <a:avLst/>
          </a:prstGeom>
        </p:spPr>
      </p:pic>
      <p:cxnSp>
        <p:nvCxnSpPr>
          <p:cNvPr id="27" name="Straight Connector 26">
            <a:extLst>
              <a:ext uri="{FF2B5EF4-FFF2-40B4-BE49-F238E27FC236}">
                <a16:creationId xmlns:a16="http://schemas.microsoft.com/office/drawing/2014/main" id="{613746B7-4077-4920-9FD5-A89E1ACBA1CC}"/>
              </a:ext>
            </a:extLst>
          </p:cNvPr>
          <p:cNvCxnSpPr>
            <a:cxnSpLocks/>
          </p:cNvCxnSpPr>
          <p:nvPr/>
        </p:nvCxnSpPr>
        <p:spPr>
          <a:xfrm>
            <a:off x="10201013" y="1649591"/>
            <a:ext cx="0" cy="3456264"/>
          </a:xfrm>
          <a:prstGeom prst="line">
            <a:avLst/>
          </a:prstGeom>
          <a:ln w="25400">
            <a:prstDash val="dash"/>
          </a:ln>
        </p:spPr>
        <p:style>
          <a:lnRef idx="1">
            <a:schemeClr val="accent1"/>
          </a:lnRef>
          <a:fillRef idx="0">
            <a:schemeClr val="accent1"/>
          </a:fillRef>
          <a:effectRef idx="0">
            <a:schemeClr val="accent1"/>
          </a:effectRef>
          <a:fontRef idx="minor">
            <a:schemeClr val="tx1"/>
          </a:fontRef>
        </p:style>
      </p:cxnSp>
      <p:sp>
        <p:nvSpPr>
          <p:cNvPr id="28" name="Slide Number Placeholder 27">
            <a:extLst>
              <a:ext uri="{FF2B5EF4-FFF2-40B4-BE49-F238E27FC236}">
                <a16:creationId xmlns:a16="http://schemas.microsoft.com/office/drawing/2014/main" id="{9CC5E6EB-C1BD-492F-891D-3C9ACB2DFBFA}"/>
              </a:ext>
            </a:extLst>
          </p:cNvPr>
          <p:cNvSpPr>
            <a:spLocks noGrp="1"/>
          </p:cNvSpPr>
          <p:nvPr>
            <p:ph type="sldNum" sz="quarter" idx="12"/>
          </p:nvPr>
        </p:nvSpPr>
        <p:spPr/>
        <p:txBody>
          <a:bodyPr/>
          <a:lstStyle/>
          <a:p>
            <a:fld id="{C60D2FFA-A816-48FA-AD9F-A623E2309299}" type="slidenum">
              <a:rPr lang="en-US" smtClean="0"/>
              <a:t>17</a:t>
            </a:fld>
            <a:endParaRPr lang="en-US" dirty="0"/>
          </a:p>
        </p:txBody>
      </p:sp>
    </p:spTree>
    <p:extLst>
      <p:ext uri="{BB962C8B-B14F-4D97-AF65-F5344CB8AC3E}">
        <p14:creationId xmlns:p14="http://schemas.microsoft.com/office/powerpoint/2010/main" val="17597923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85105E2-CFC6-4E20-B86E-090404E6DCC7}"/>
              </a:ext>
            </a:extLst>
          </p:cNvPr>
          <p:cNvSpPr>
            <a:spLocks noGrp="1"/>
          </p:cNvSpPr>
          <p:nvPr>
            <p:ph type="title"/>
          </p:nvPr>
        </p:nvSpPr>
        <p:spPr/>
        <p:txBody>
          <a:bodyPr anchor="t">
            <a:normAutofit/>
          </a:bodyPr>
          <a:lstStyle/>
          <a:p>
            <a:r>
              <a:rPr lang="en-US" sz="2800" dirty="0"/>
              <a:t>Cardiovascular primary event prediction</a:t>
            </a:r>
          </a:p>
        </p:txBody>
      </p:sp>
      <p:sp>
        <p:nvSpPr>
          <p:cNvPr id="2" name="Text Placeholder 1">
            <a:extLst>
              <a:ext uri="{FF2B5EF4-FFF2-40B4-BE49-F238E27FC236}">
                <a16:creationId xmlns:a16="http://schemas.microsoft.com/office/drawing/2014/main" id="{A011FD93-A095-499C-AB05-4A44542AA4CF}"/>
              </a:ext>
            </a:extLst>
          </p:cNvPr>
          <p:cNvSpPr>
            <a:spLocks noGrp="1"/>
          </p:cNvSpPr>
          <p:nvPr>
            <p:ph idx="1"/>
          </p:nvPr>
        </p:nvSpPr>
        <p:spPr>
          <a:xfrm>
            <a:off x="838200" y="1825625"/>
            <a:ext cx="6611470" cy="4351338"/>
          </a:xfrm>
        </p:spPr>
        <p:txBody>
          <a:bodyPr/>
          <a:lstStyle/>
          <a:p>
            <a:r>
              <a:rPr lang="en-US" dirty="0"/>
              <a:t>Key sources of data used:</a:t>
            </a:r>
          </a:p>
          <a:p>
            <a:pPr lvl="1"/>
            <a:r>
              <a:rPr lang="en-US" dirty="0"/>
              <a:t>Training and testing of model in people without known disease: HUNT 3 (Norway)</a:t>
            </a:r>
          </a:p>
          <a:p>
            <a:pPr lvl="1"/>
            <a:r>
              <a:rPr lang="en-US" dirty="0"/>
              <a:t>Independent replication set from UK</a:t>
            </a:r>
          </a:p>
          <a:p>
            <a:r>
              <a:rPr lang="en-US" dirty="0"/>
              <a:t>Predefined minimum performance criteria</a:t>
            </a:r>
          </a:p>
          <a:p>
            <a:pPr lvl="1"/>
            <a:r>
              <a:rPr lang="en-US" dirty="0"/>
              <a:t>A positive Net Reclassification Index (NRI) when compared with ACC risk score</a:t>
            </a:r>
          </a:p>
          <a:p>
            <a:r>
              <a:rPr lang="en-US" dirty="0"/>
              <a:t>Model output: </a:t>
            </a:r>
          </a:p>
          <a:p>
            <a:pPr lvl="1"/>
            <a:r>
              <a:rPr lang="en-US" dirty="0"/>
              <a:t>6 categories, 1 to </a:t>
            </a:r>
            <a:r>
              <a:rPr lang="en-US" b="1" dirty="0">
                <a:latin typeface="Times New Roman" panose="02020603050405020304" pitchFamily="18" charset="0"/>
                <a:cs typeface="Times New Roman" panose="02020603050405020304" pitchFamily="18" charset="0"/>
              </a:rPr>
              <a:t>≥</a:t>
            </a:r>
            <a:r>
              <a:rPr lang="en-US" dirty="0"/>
              <a:t>6 fold increase in risk </a:t>
            </a:r>
          </a:p>
          <a:p>
            <a:r>
              <a:rPr lang="en-US" dirty="0"/>
              <a:t>Actual performance</a:t>
            </a:r>
          </a:p>
          <a:p>
            <a:pPr lvl="1"/>
            <a:r>
              <a:rPr lang="en-US" dirty="0"/>
              <a:t>The model has 27 features</a:t>
            </a:r>
          </a:p>
          <a:p>
            <a:pPr lvl="1"/>
            <a:r>
              <a:rPr lang="en-US" dirty="0"/>
              <a:t>The NRI vs. ACC was positive</a:t>
            </a:r>
          </a:p>
        </p:txBody>
      </p:sp>
      <p:graphicFrame>
        <p:nvGraphicFramePr>
          <p:cNvPr id="4" name="Table 3">
            <a:extLst>
              <a:ext uri="{FF2B5EF4-FFF2-40B4-BE49-F238E27FC236}">
                <a16:creationId xmlns:a16="http://schemas.microsoft.com/office/drawing/2014/main" id="{7593A083-EF83-4715-AAAE-747D4E859062}"/>
              </a:ext>
            </a:extLst>
          </p:cNvPr>
          <p:cNvGraphicFramePr>
            <a:graphicFrameLocks noGrp="1"/>
          </p:cNvGraphicFramePr>
          <p:nvPr>
            <p:extLst>
              <p:ext uri="{D42A27DB-BD31-4B8C-83A1-F6EECF244321}">
                <p14:modId xmlns:p14="http://schemas.microsoft.com/office/powerpoint/2010/main" val="650562495"/>
              </p:ext>
            </p:extLst>
          </p:nvPr>
        </p:nvGraphicFramePr>
        <p:xfrm>
          <a:off x="6741484" y="4822043"/>
          <a:ext cx="4615940" cy="1164590"/>
        </p:xfrm>
        <a:graphic>
          <a:graphicData uri="http://schemas.openxmlformats.org/drawingml/2006/table">
            <a:tbl>
              <a:tblPr firstRow="1" firstCol="1" lastRow="1" lastCol="1"/>
              <a:tblGrid>
                <a:gridCol w="1831119">
                  <a:extLst>
                    <a:ext uri="{9D8B030D-6E8A-4147-A177-3AD203B41FA5}">
                      <a16:colId xmlns:a16="http://schemas.microsoft.com/office/drawing/2014/main" val="3230850485"/>
                    </a:ext>
                  </a:extLst>
                </a:gridCol>
                <a:gridCol w="851410">
                  <a:extLst>
                    <a:ext uri="{9D8B030D-6E8A-4147-A177-3AD203B41FA5}">
                      <a16:colId xmlns:a16="http://schemas.microsoft.com/office/drawing/2014/main" val="1085848876"/>
                    </a:ext>
                  </a:extLst>
                </a:gridCol>
                <a:gridCol w="947956">
                  <a:extLst>
                    <a:ext uri="{9D8B030D-6E8A-4147-A177-3AD203B41FA5}">
                      <a16:colId xmlns:a16="http://schemas.microsoft.com/office/drawing/2014/main" val="1456827706"/>
                    </a:ext>
                  </a:extLst>
                </a:gridCol>
                <a:gridCol w="985455">
                  <a:extLst>
                    <a:ext uri="{9D8B030D-6E8A-4147-A177-3AD203B41FA5}">
                      <a16:colId xmlns:a16="http://schemas.microsoft.com/office/drawing/2014/main" val="225878209"/>
                    </a:ext>
                  </a:extLst>
                </a:gridCol>
              </a:tblGrid>
              <a:tr h="745270">
                <a:tc>
                  <a:txBody>
                    <a:bodyPr/>
                    <a:lstStyle/>
                    <a:p>
                      <a:pPr marL="0" marR="0" algn="ctr">
                        <a:spcBef>
                          <a:spcPts val="180"/>
                        </a:spcBef>
                        <a:spcAft>
                          <a:spcPts val="180"/>
                        </a:spcAft>
                      </a:pPr>
                      <a:r>
                        <a:rPr lang="en-US"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Dataset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180"/>
                        </a:spcBef>
                        <a:spcAft>
                          <a:spcPts val="180"/>
                        </a:spcAft>
                      </a:pPr>
                      <a:r>
                        <a:rPr lang="en-US" sz="1200" b="1" dirty="0">
                          <a:effectLst/>
                          <a:latin typeface="Calibri" panose="020F0502020204030204" pitchFamily="34" charset="0"/>
                          <a:ea typeface="Calibri" panose="020F0502020204030204" pitchFamily="34" charset="0"/>
                          <a:cs typeface="Times New Roman" panose="02020603050405020304" pitchFamily="18" charset="0"/>
                        </a:rPr>
                        <a:t>Number of Subjects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180"/>
                        </a:spcBef>
                        <a:spcAft>
                          <a:spcPts val="180"/>
                        </a:spcAft>
                      </a:pPr>
                      <a:r>
                        <a:rPr lang="en-US" sz="12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NRI in people </a:t>
                      </a:r>
                      <a:r>
                        <a:rPr lang="en-US" sz="1200" b="1" u="sng"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with</a:t>
                      </a:r>
                      <a:r>
                        <a:rPr lang="en-US" sz="12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events </a:t>
                      </a:r>
                    </a:p>
                    <a:p>
                      <a:pPr marL="0" marR="0" algn="ctr">
                        <a:spcBef>
                          <a:spcPts val="180"/>
                        </a:spcBef>
                        <a:spcAft>
                          <a:spcPts val="180"/>
                        </a:spcAft>
                      </a:pPr>
                      <a:r>
                        <a:rPr lang="en-US" sz="12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180"/>
                        </a:spcBef>
                        <a:spcAft>
                          <a:spcPts val="180"/>
                        </a:spcAft>
                      </a:pPr>
                      <a:r>
                        <a:rPr lang="en-US" sz="12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NRI in people </a:t>
                      </a:r>
                      <a:r>
                        <a:rPr lang="en-US" sz="1200" b="1" u="none"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with </a:t>
                      </a:r>
                      <a:r>
                        <a:rPr lang="en-US" sz="1200" b="1" u="sng"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no</a:t>
                      </a:r>
                      <a:r>
                        <a:rPr lang="en-US" sz="12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events</a:t>
                      </a:r>
                    </a:p>
                    <a:p>
                      <a:pPr marL="0" marR="0" algn="ctr">
                        <a:spcBef>
                          <a:spcPts val="180"/>
                        </a:spcBef>
                        <a:spcAft>
                          <a:spcPts val="180"/>
                        </a:spcAft>
                      </a:pPr>
                      <a:r>
                        <a:rPr lang="en-US" sz="12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9103964"/>
                  </a:ext>
                </a:extLst>
              </a:tr>
              <a:tr h="176005">
                <a:tc>
                  <a:txBody>
                    <a:bodyPr/>
                    <a:lstStyle/>
                    <a:p>
                      <a:pPr marL="0" marR="0" algn="ctr">
                        <a:lnSpc>
                          <a:spcPct val="110000"/>
                        </a:lnSpc>
                        <a:spcBef>
                          <a:spcPts val="180"/>
                        </a:spcBef>
                        <a:spcAft>
                          <a:spcPts val="180"/>
                        </a:spcAft>
                      </a:pPr>
                      <a:r>
                        <a:rPr lang="en-US" sz="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Training (50% with events)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180"/>
                        </a:spcBef>
                        <a:spcAft>
                          <a:spcPts val="18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2464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180"/>
                        </a:spcBef>
                        <a:spcAft>
                          <a:spcPts val="180"/>
                        </a:spcAft>
                      </a:pPr>
                      <a:r>
                        <a:rPr lang="en-US" sz="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11</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180"/>
                        </a:spcBef>
                        <a:spcAft>
                          <a:spcPts val="180"/>
                        </a:spcAft>
                      </a:pPr>
                      <a:r>
                        <a:rPr lang="en-US" sz="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14</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09724792"/>
                  </a:ext>
                </a:extLst>
              </a:tr>
              <a:tr h="176005">
                <a:tc>
                  <a:txBody>
                    <a:bodyPr/>
                    <a:lstStyle/>
                    <a:p>
                      <a:pPr marL="0" marR="0" algn="ctr">
                        <a:lnSpc>
                          <a:spcPct val="110000"/>
                        </a:lnSpc>
                        <a:spcBef>
                          <a:spcPts val="180"/>
                        </a:spcBef>
                        <a:spcAft>
                          <a:spcPts val="180"/>
                        </a:spcAft>
                      </a:pPr>
                      <a:r>
                        <a:rPr lang="en-US" sz="1200" b="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Independent replication</a:t>
                      </a:r>
                      <a:endParaRPr lang="en-US" sz="12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180"/>
                        </a:spcBef>
                        <a:spcAft>
                          <a:spcPts val="180"/>
                        </a:spcAft>
                      </a:pPr>
                      <a:r>
                        <a:rPr lang="en-US" sz="1200" b="0" dirty="0">
                          <a:effectLst/>
                          <a:latin typeface="Calibri" panose="020F0502020204030204" pitchFamily="34" charset="0"/>
                          <a:ea typeface="Calibri" panose="020F0502020204030204" pitchFamily="34" charset="0"/>
                          <a:cs typeface="Times New Roman" panose="02020603050405020304" pitchFamily="18" charset="0"/>
                        </a:rPr>
                        <a:t>265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180"/>
                        </a:spcBef>
                        <a:spcAft>
                          <a:spcPts val="180"/>
                        </a:spcAft>
                      </a:pPr>
                      <a:r>
                        <a:rPr lang="en-US" sz="1200" b="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13</a:t>
                      </a:r>
                      <a:endParaRPr lang="en-US" sz="12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180"/>
                        </a:spcBef>
                        <a:spcAft>
                          <a:spcPts val="180"/>
                        </a:spcAft>
                      </a:pPr>
                      <a:r>
                        <a:rPr lang="en-US" sz="1200" b="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7</a:t>
                      </a:r>
                      <a:endParaRPr lang="en-US" sz="12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39217019"/>
                  </a:ext>
                </a:extLst>
              </a:tr>
            </a:tbl>
          </a:graphicData>
        </a:graphic>
      </p:graphicFrame>
      <p:grpSp>
        <p:nvGrpSpPr>
          <p:cNvPr id="6" name="Group 5">
            <a:extLst>
              <a:ext uri="{FF2B5EF4-FFF2-40B4-BE49-F238E27FC236}">
                <a16:creationId xmlns:a16="http://schemas.microsoft.com/office/drawing/2014/main" id="{7CF47849-6999-47E4-8179-22697B84086F}"/>
              </a:ext>
            </a:extLst>
          </p:cNvPr>
          <p:cNvGrpSpPr/>
          <p:nvPr/>
        </p:nvGrpSpPr>
        <p:grpSpPr>
          <a:xfrm>
            <a:off x="7835810" y="1354511"/>
            <a:ext cx="3865630" cy="3143317"/>
            <a:chOff x="4995074" y="1354510"/>
            <a:chExt cx="3865630" cy="3143317"/>
          </a:xfrm>
        </p:grpSpPr>
        <p:grpSp>
          <p:nvGrpSpPr>
            <p:cNvPr id="7" name="Group 2">
              <a:extLst>
                <a:ext uri="{FF2B5EF4-FFF2-40B4-BE49-F238E27FC236}">
                  <a16:creationId xmlns:a16="http://schemas.microsoft.com/office/drawing/2014/main" id="{2D0632F8-F0AF-4721-83CF-D6BBF0ACF60D}"/>
                </a:ext>
              </a:extLst>
            </p:cNvPr>
            <p:cNvGrpSpPr>
              <a:grpSpLocks/>
            </p:cNvGrpSpPr>
            <p:nvPr/>
          </p:nvGrpSpPr>
          <p:grpSpPr bwMode="auto">
            <a:xfrm>
              <a:off x="5357446" y="1453661"/>
              <a:ext cx="3503258" cy="2839237"/>
              <a:chOff x="173038" y="2284457"/>
              <a:chExt cx="8846452" cy="3180993"/>
            </a:xfrm>
          </p:grpSpPr>
          <p:sp>
            <p:nvSpPr>
              <p:cNvPr id="8" name="TextBox 10">
                <a:extLst>
                  <a:ext uri="{FF2B5EF4-FFF2-40B4-BE49-F238E27FC236}">
                    <a16:creationId xmlns:a16="http://schemas.microsoft.com/office/drawing/2014/main" id="{57188B7C-78B5-42DD-9587-0EDB9AEC5907}"/>
                  </a:ext>
                </a:extLst>
              </p:cNvPr>
              <p:cNvSpPr txBox="1">
                <a:spLocks noChangeArrowheads="1"/>
              </p:cNvSpPr>
              <p:nvPr/>
            </p:nvSpPr>
            <p:spPr bwMode="auto">
              <a:xfrm>
                <a:off x="7715251" y="3316288"/>
                <a:ext cx="1012790" cy="413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a:solidFill>
                      <a:schemeClr val="tx1"/>
                    </a:solidFill>
                  </a:rPr>
                  <a:t>3x</a:t>
                </a:r>
              </a:p>
            </p:txBody>
          </p:sp>
          <p:pic>
            <p:nvPicPr>
              <p:cNvPr id="9" name="Picture 3">
                <a:extLst>
                  <a:ext uri="{FF2B5EF4-FFF2-40B4-BE49-F238E27FC236}">
                    <a16:creationId xmlns:a16="http://schemas.microsoft.com/office/drawing/2014/main" id="{78834F63-B1B5-439A-B027-4378F89972F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725" b="6421"/>
              <a:stretch/>
            </p:blipFill>
            <p:spPr bwMode="auto">
              <a:xfrm>
                <a:off x="173038" y="2284457"/>
                <a:ext cx="7599361" cy="3180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5">
                <a:extLst>
                  <a:ext uri="{FF2B5EF4-FFF2-40B4-BE49-F238E27FC236}">
                    <a16:creationId xmlns:a16="http://schemas.microsoft.com/office/drawing/2014/main" id="{50BF2BEC-1429-4EB2-BE1D-4582B48785CF}"/>
                  </a:ext>
                </a:extLst>
              </p:cNvPr>
              <p:cNvSpPr txBox="1">
                <a:spLocks noChangeArrowheads="1"/>
              </p:cNvSpPr>
              <p:nvPr/>
            </p:nvSpPr>
            <p:spPr bwMode="auto">
              <a:xfrm>
                <a:off x="7715251" y="2743200"/>
                <a:ext cx="1304239" cy="413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dirty="0">
                    <a:solidFill>
                      <a:schemeClr val="tx1"/>
                    </a:solidFill>
                  </a:rPr>
                  <a:t>&lt;1x</a:t>
                </a:r>
              </a:p>
            </p:txBody>
          </p:sp>
          <p:sp>
            <p:nvSpPr>
              <p:cNvPr id="11" name="TextBox 9">
                <a:extLst>
                  <a:ext uri="{FF2B5EF4-FFF2-40B4-BE49-F238E27FC236}">
                    <a16:creationId xmlns:a16="http://schemas.microsoft.com/office/drawing/2014/main" id="{37D4AF80-AE8E-4D80-87ED-F1FED8966123}"/>
                  </a:ext>
                </a:extLst>
              </p:cNvPr>
              <p:cNvSpPr txBox="1">
                <a:spLocks noChangeArrowheads="1"/>
              </p:cNvSpPr>
              <p:nvPr/>
            </p:nvSpPr>
            <p:spPr bwMode="auto">
              <a:xfrm>
                <a:off x="7715251" y="3078163"/>
                <a:ext cx="1012790" cy="413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a:solidFill>
                      <a:schemeClr val="tx1"/>
                    </a:solidFill>
                  </a:rPr>
                  <a:t>2x</a:t>
                </a:r>
              </a:p>
            </p:txBody>
          </p:sp>
          <p:sp>
            <p:nvSpPr>
              <p:cNvPr id="12" name="TextBox 11">
                <a:extLst>
                  <a:ext uri="{FF2B5EF4-FFF2-40B4-BE49-F238E27FC236}">
                    <a16:creationId xmlns:a16="http://schemas.microsoft.com/office/drawing/2014/main" id="{7C2FC31F-185C-4D12-BCF1-2902999508D4}"/>
                  </a:ext>
                </a:extLst>
              </p:cNvPr>
              <p:cNvSpPr txBox="1">
                <a:spLocks noChangeArrowheads="1"/>
              </p:cNvSpPr>
              <p:nvPr/>
            </p:nvSpPr>
            <p:spPr bwMode="auto">
              <a:xfrm>
                <a:off x="7715251" y="3567113"/>
                <a:ext cx="1012790" cy="413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a:solidFill>
                      <a:schemeClr val="tx1"/>
                    </a:solidFill>
                  </a:rPr>
                  <a:t>4x</a:t>
                </a:r>
              </a:p>
            </p:txBody>
          </p:sp>
          <p:sp>
            <p:nvSpPr>
              <p:cNvPr id="13" name="TextBox 12">
                <a:extLst>
                  <a:ext uri="{FF2B5EF4-FFF2-40B4-BE49-F238E27FC236}">
                    <a16:creationId xmlns:a16="http://schemas.microsoft.com/office/drawing/2014/main" id="{0A55C16E-E6B6-44A5-8D4C-2E3DC0D18CB9}"/>
                  </a:ext>
                </a:extLst>
              </p:cNvPr>
              <p:cNvSpPr txBox="1">
                <a:spLocks noChangeArrowheads="1"/>
              </p:cNvSpPr>
              <p:nvPr/>
            </p:nvSpPr>
            <p:spPr bwMode="auto">
              <a:xfrm>
                <a:off x="7715251" y="3794125"/>
                <a:ext cx="1012790" cy="413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a:solidFill>
                      <a:schemeClr val="tx1"/>
                    </a:solidFill>
                  </a:rPr>
                  <a:t>5x</a:t>
                </a:r>
              </a:p>
            </p:txBody>
          </p:sp>
          <p:sp>
            <p:nvSpPr>
              <p:cNvPr id="14" name="TextBox 13">
                <a:extLst>
                  <a:ext uri="{FF2B5EF4-FFF2-40B4-BE49-F238E27FC236}">
                    <a16:creationId xmlns:a16="http://schemas.microsoft.com/office/drawing/2014/main" id="{31BD920B-2BDC-4F1B-B610-D982511615E8}"/>
                  </a:ext>
                </a:extLst>
              </p:cNvPr>
              <p:cNvSpPr txBox="1">
                <a:spLocks noChangeArrowheads="1"/>
              </p:cNvSpPr>
              <p:nvPr/>
            </p:nvSpPr>
            <p:spPr bwMode="auto">
              <a:xfrm>
                <a:off x="7715251" y="4162425"/>
                <a:ext cx="1304239" cy="413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dirty="0">
                    <a:solidFill>
                      <a:schemeClr val="tx1"/>
                    </a:solidFill>
                  </a:rPr>
                  <a:t>&gt;6x</a:t>
                </a:r>
              </a:p>
            </p:txBody>
          </p:sp>
        </p:grpSp>
        <p:sp>
          <p:nvSpPr>
            <p:cNvPr id="5" name="TextBox 4">
              <a:extLst>
                <a:ext uri="{FF2B5EF4-FFF2-40B4-BE49-F238E27FC236}">
                  <a16:creationId xmlns:a16="http://schemas.microsoft.com/office/drawing/2014/main" id="{B92DD742-78EF-489D-8601-3F2542B95646}"/>
                </a:ext>
              </a:extLst>
            </p:cNvPr>
            <p:cNvSpPr txBox="1"/>
            <p:nvPr/>
          </p:nvSpPr>
          <p:spPr>
            <a:xfrm>
              <a:off x="6344046" y="4190050"/>
              <a:ext cx="1659052" cy="307777"/>
            </a:xfrm>
            <a:prstGeom prst="rect">
              <a:avLst/>
            </a:prstGeom>
            <a:noFill/>
          </p:spPr>
          <p:txBody>
            <a:bodyPr wrap="square" rtlCol="0">
              <a:spAutoFit/>
            </a:bodyPr>
            <a:lstStyle/>
            <a:p>
              <a:r>
                <a:rPr lang="en-US" sz="1400" dirty="0">
                  <a:latin typeface="Glacial Indifference" charset="0"/>
                </a:rPr>
                <a:t>Time (years)</a:t>
              </a:r>
            </a:p>
          </p:txBody>
        </p:sp>
        <p:sp>
          <p:nvSpPr>
            <p:cNvPr id="15" name="TextBox 14">
              <a:extLst>
                <a:ext uri="{FF2B5EF4-FFF2-40B4-BE49-F238E27FC236}">
                  <a16:creationId xmlns:a16="http://schemas.microsoft.com/office/drawing/2014/main" id="{C58B0ECF-32F7-4680-BEDA-BFE4F95D4205}"/>
                </a:ext>
              </a:extLst>
            </p:cNvPr>
            <p:cNvSpPr txBox="1"/>
            <p:nvPr/>
          </p:nvSpPr>
          <p:spPr>
            <a:xfrm rot="16200000">
              <a:off x="3936817" y="2412767"/>
              <a:ext cx="2639734" cy="523220"/>
            </a:xfrm>
            <a:prstGeom prst="rect">
              <a:avLst/>
            </a:prstGeom>
            <a:solidFill>
              <a:schemeClr val="bg1"/>
            </a:solidFill>
          </p:spPr>
          <p:txBody>
            <a:bodyPr wrap="square" rtlCol="0">
              <a:spAutoFit/>
            </a:bodyPr>
            <a:lstStyle/>
            <a:p>
              <a:pPr algn="ctr"/>
              <a:r>
                <a:rPr lang="en-US" sz="1400" dirty="0">
                  <a:latin typeface="Glacial Indifference" charset="0"/>
                </a:rPr>
                <a:t>Protein model stratified</a:t>
              </a:r>
            </a:p>
            <a:p>
              <a:pPr algn="ctr"/>
              <a:r>
                <a:rPr lang="en-US" sz="1400" dirty="0">
                  <a:latin typeface="Glacial Indifference" charset="0"/>
                </a:rPr>
                <a:t> event-free survival</a:t>
              </a:r>
            </a:p>
          </p:txBody>
        </p:sp>
      </p:grpSp>
      <p:sp>
        <p:nvSpPr>
          <p:cNvPr id="16" name="TextBox 15">
            <a:extLst>
              <a:ext uri="{FF2B5EF4-FFF2-40B4-BE49-F238E27FC236}">
                <a16:creationId xmlns:a16="http://schemas.microsoft.com/office/drawing/2014/main" id="{4602E45F-F184-4073-8E9E-968D0BA5A15C}"/>
              </a:ext>
            </a:extLst>
          </p:cNvPr>
          <p:cNvSpPr txBox="1"/>
          <p:nvPr/>
        </p:nvSpPr>
        <p:spPr>
          <a:xfrm>
            <a:off x="11001374" y="4044580"/>
            <a:ext cx="276836" cy="307777"/>
          </a:xfrm>
          <a:prstGeom prst="rect">
            <a:avLst/>
          </a:prstGeom>
          <a:solidFill>
            <a:schemeClr val="bg1"/>
          </a:solidFill>
        </p:spPr>
        <p:txBody>
          <a:bodyPr wrap="square" rtlCol="0">
            <a:spAutoFit/>
          </a:bodyPr>
          <a:lstStyle/>
          <a:p>
            <a:r>
              <a:rPr lang="en-US" sz="1400" dirty="0">
                <a:latin typeface="Glacial Indifference" charset="0"/>
              </a:rPr>
              <a:t>5</a:t>
            </a:r>
          </a:p>
        </p:txBody>
      </p:sp>
      <p:sp>
        <p:nvSpPr>
          <p:cNvPr id="17" name="TextBox 16">
            <a:extLst>
              <a:ext uri="{FF2B5EF4-FFF2-40B4-BE49-F238E27FC236}">
                <a16:creationId xmlns:a16="http://schemas.microsoft.com/office/drawing/2014/main" id="{4D8A3E42-C2BF-4431-9EA8-5CFE6629CA57}"/>
              </a:ext>
            </a:extLst>
          </p:cNvPr>
          <p:cNvSpPr txBox="1"/>
          <p:nvPr/>
        </p:nvSpPr>
        <p:spPr>
          <a:xfrm>
            <a:off x="8367419" y="4067005"/>
            <a:ext cx="276836" cy="307777"/>
          </a:xfrm>
          <a:prstGeom prst="rect">
            <a:avLst/>
          </a:prstGeom>
          <a:solidFill>
            <a:schemeClr val="bg1"/>
          </a:solidFill>
        </p:spPr>
        <p:txBody>
          <a:bodyPr wrap="square" rtlCol="0">
            <a:spAutoFit/>
          </a:bodyPr>
          <a:lstStyle/>
          <a:p>
            <a:r>
              <a:rPr lang="en-US" sz="1400" dirty="0">
                <a:latin typeface="Glacial Indifference" charset="0"/>
              </a:rPr>
              <a:t>0</a:t>
            </a:r>
          </a:p>
        </p:txBody>
      </p:sp>
      <p:sp>
        <p:nvSpPr>
          <p:cNvPr id="18" name="Slide Number Placeholder 17">
            <a:extLst>
              <a:ext uri="{FF2B5EF4-FFF2-40B4-BE49-F238E27FC236}">
                <a16:creationId xmlns:a16="http://schemas.microsoft.com/office/drawing/2014/main" id="{85944601-32B0-4D69-8406-81940B0EAB37}"/>
              </a:ext>
            </a:extLst>
          </p:cNvPr>
          <p:cNvSpPr>
            <a:spLocks noGrp="1"/>
          </p:cNvSpPr>
          <p:nvPr>
            <p:ph type="sldNum" sz="quarter" idx="12"/>
          </p:nvPr>
        </p:nvSpPr>
        <p:spPr/>
        <p:txBody>
          <a:bodyPr/>
          <a:lstStyle/>
          <a:p>
            <a:fld id="{A5CA1B83-63DF-4C7E-8255-56915B73FC82}" type="slidenum">
              <a:rPr lang="en-US" smtClean="0"/>
              <a:t>18</a:t>
            </a:fld>
            <a:endParaRPr lang="en-US" dirty="0"/>
          </a:p>
        </p:txBody>
      </p:sp>
    </p:spTree>
    <p:extLst>
      <p:ext uri="{BB962C8B-B14F-4D97-AF65-F5344CB8AC3E}">
        <p14:creationId xmlns:p14="http://schemas.microsoft.com/office/powerpoint/2010/main" val="21452750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4FBA91-560F-49D3-A105-3A3E5911C6BB}"/>
              </a:ext>
            </a:extLst>
          </p:cNvPr>
          <p:cNvSpPr>
            <a:spLocks noGrp="1"/>
          </p:cNvSpPr>
          <p:nvPr>
            <p:ph type="title"/>
          </p:nvPr>
        </p:nvSpPr>
        <p:spPr/>
        <p:txBody>
          <a:bodyPr anchor="t">
            <a:normAutofit/>
          </a:bodyPr>
          <a:lstStyle/>
          <a:p>
            <a:r>
              <a:rPr lang="en-US" sz="2800" dirty="0"/>
              <a:t>Diabetes risk prediction</a:t>
            </a:r>
          </a:p>
        </p:txBody>
      </p:sp>
      <p:sp>
        <p:nvSpPr>
          <p:cNvPr id="2" name="Text Placeholder 1">
            <a:extLst>
              <a:ext uri="{FF2B5EF4-FFF2-40B4-BE49-F238E27FC236}">
                <a16:creationId xmlns:a16="http://schemas.microsoft.com/office/drawing/2014/main" id="{F177CFFB-C05D-4219-BB37-FAB338863881}"/>
              </a:ext>
            </a:extLst>
          </p:cNvPr>
          <p:cNvSpPr>
            <a:spLocks noGrp="1"/>
          </p:cNvSpPr>
          <p:nvPr>
            <p:ph idx="1"/>
          </p:nvPr>
        </p:nvSpPr>
        <p:spPr>
          <a:xfrm>
            <a:off x="838200" y="1825625"/>
            <a:ext cx="6811575" cy="4351338"/>
          </a:xfrm>
        </p:spPr>
        <p:txBody>
          <a:bodyPr>
            <a:normAutofit/>
          </a:bodyPr>
          <a:lstStyle/>
          <a:p>
            <a:r>
              <a:rPr lang="en-US" dirty="0"/>
              <a:t>Key source of data used:</a:t>
            </a:r>
          </a:p>
          <a:p>
            <a:pPr lvl="1"/>
            <a:r>
              <a:rPr lang="en-US" dirty="0"/>
              <a:t>UK cohort pre-diabetic fraction, 413 subjects, 178 developed diabetes in 15 year follow-up</a:t>
            </a:r>
          </a:p>
          <a:p>
            <a:pPr lvl="1"/>
            <a:r>
              <a:rPr lang="en-US" dirty="0"/>
              <a:t>Results verified on a 20% fraction not used for training</a:t>
            </a:r>
          </a:p>
          <a:p>
            <a:r>
              <a:rPr lang="en-US" dirty="0"/>
              <a:t>Predefined minimum performance criterion:</a:t>
            </a:r>
          </a:p>
          <a:p>
            <a:pPr lvl="1"/>
            <a:r>
              <a:rPr lang="en-US" dirty="0"/>
              <a:t>Predict the likelihood of a diabetes diagnosis with equal to or better performance than oral glucose tolerance testing</a:t>
            </a:r>
          </a:p>
          <a:p>
            <a:r>
              <a:rPr lang="en-US" dirty="0"/>
              <a:t>Model output: </a:t>
            </a:r>
          </a:p>
          <a:p>
            <a:pPr lvl="1"/>
            <a:r>
              <a:rPr lang="en-US" dirty="0"/>
              <a:t>2 categories: </a:t>
            </a:r>
            <a:r>
              <a:rPr lang="en-US" b="1" dirty="0">
                <a:latin typeface="Times New Roman" panose="02020603050405020304" pitchFamily="18" charset="0"/>
                <a:cs typeface="Times New Roman" panose="02020603050405020304" pitchFamily="18" charset="0"/>
              </a:rPr>
              <a:t>≥</a:t>
            </a:r>
            <a:r>
              <a:rPr lang="en-US" dirty="0"/>
              <a:t>3x increase in risk or “typical”</a:t>
            </a:r>
          </a:p>
          <a:p>
            <a:r>
              <a:rPr lang="en-US" dirty="0"/>
              <a:t>Actual performance:</a:t>
            </a:r>
          </a:p>
          <a:p>
            <a:pPr lvl="1"/>
            <a:r>
              <a:rPr lang="en-US" dirty="0"/>
              <a:t>The model has 375 features</a:t>
            </a:r>
          </a:p>
          <a:p>
            <a:pPr lvl="1"/>
            <a:r>
              <a:rPr lang="en-US" dirty="0"/>
              <a:t>The % correct predictions of diabetes within 10 years is substantially greater than the best glucose tolerance model</a:t>
            </a:r>
          </a:p>
        </p:txBody>
      </p:sp>
      <p:pic>
        <p:nvPicPr>
          <p:cNvPr id="5" name="Picture 3">
            <a:extLst>
              <a:ext uri="{FF2B5EF4-FFF2-40B4-BE49-F238E27FC236}">
                <a16:creationId xmlns:a16="http://schemas.microsoft.com/office/drawing/2014/main" id="{295C8E9C-E11C-4EF6-A827-0D64EC7B581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770" t="15119" r="46028"/>
          <a:stretch/>
        </p:blipFill>
        <p:spPr bwMode="auto">
          <a:xfrm>
            <a:off x="8699299" y="902561"/>
            <a:ext cx="2572624" cy="2625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a:extLst>
              <a:ext uri="{FF2B5EF4-FFF2-40B4-BE49-F238E27FC236}">
                <a16:creationId xmlns:a16="http://schemas.microsoft.com/office/drawing/2014/main" id="{72F0359A-EB7C-42A8-93DA-8EBC026C8B0E}"/>
              </a:ext>
            </a:extLst>
          </p:cNvPr>
          <p:cNvSpPr txBox="1"/>
          <p:nvPr/>
        </p:nvSpPr>
        <p:spPr>
          <a:xfrm>
            <a:off x="8755225" y="655040"/>
            <a:ext cx="2516698" cy="307777"/>
          </a:xfrm>
          <a:prstGeom prst="rect">
            <a:avLst/>
          </a:prstGeom>
          <a:noFill/>
        </p:spPr>
        <p:txBody>
          <a:bodyPr wrap="square" rtlCol="0">
            <a:spAutoFit/>
          </a:bodyPr>
          <a:lstStyle/>
          <a:p>
            <a:r>
              <a:rPr lang="en-US" sz="1400" dirty="0">
                <a:latin typeface="Glacial Indifference" charset="0"/>
              </a:rPr>
              <a:t>Best glucose tolerance model</a:t>
            </a:r>
          </a:p>
        </p:txBody>
      </p:sp>
      <p:sp>
        <p:nvSpPr>
          <p:cNvPr id="8" name="TextBox 7">
            <a:extLst>
              <a:ext uri="{FF2B5EF4-FFF2-40B4-BE49-F238E27FC236}">
                <a16:creationId xmlns:a16="http://schemas.microsoft.com/office/drawing/2014/main" id="{0B758DD7-50DE-4BF2-A1BD-15471F2D7D75}"/>
              </a:ext>
            </a:extLst>
          </p:cNvPr>
          <p:cNvSpPr txBox="1"/>
          <p:nvPr/>
        </p:nvSpPr>
        <p:spPr>
          <a:xfrm>
            <a:off x="9437528" y="3534608"/>
            <a:ext cx="1431724" cy="307777"/>
          </a:xfrm>
          <a:prstGeom prst="rect">
            <a:avLst/>
          </a:prstGeom>
          <a:noFill/>
        </p:spPr>
        <p:txBody>
          <a:bodyPr wrap="square" rtlCol="0">
            <a:spAutoFit/>
          </a:bodyPr>
          <a:lstStyle/>
          <a:p>
            <a:r>
              <a:rPr lang="en-US" sz="1400" dirty="0">
                <a:latin typeface="Glacial Indifference" charset="0"/>
              </a:rPr>
              <a:t>Protein model</a:t>
            </a:r>
          </a:p>
        </p:txBody>
      </p:sp>
      <p:sp>
        <p:nvSpPr>
          <p:cNvPr id="9" name="TextBox 8">
            <a:extLst>
              <a:ext uri="{FF2B5EF4-FFF2-40B4-BE49-F238E27FC236}">
                <a16:creationId xmlns:a16="http://schemas.microsoft.com/office/drawing/2014/main" id="{E354101E-76D7-4EE8-BF41-80DE5E8AE101}"/>
              </a:ext>
            </a:extLst>
          </p:cNvPr>
          <p:cNvSpPr txBox="1"/>
          <p:nvPr/>
        </p:nvSpPr>
        <p:spPr>
          <a:xfrm rot="16200000">
            <a:off x="7432893" y="1819721"/>
            <a:ext cx="2298584" cy="276999"/>
          </a:xfrm>
          <a:prstGeom prst="rect">
            <a:avLst/>
          </a:prstGeom>
          <a:noFill/>
        </p:spPr>
        <p:txBody>
          <a:bodyPr wrap="square" rtlCol="0">
            <a:spAutoFit/>
          </a:bodyPr>
          <a:lstStyle/>
          <a:p>
            <a:r>
              <a:rPr lang="en-US" sz="1200" dirty="0">
                <a:latin typeface="Glacial Indifference" charset="0"/>
              </a:rPr>
              <a:t>Proportion without diabetes Dx</a:t>
            </a:r>
          </a:p>
        </p:txBody>
      </p:sp>
      <p:grpSp>
        <p:nvGrpSpPr>
          <p:cNvPr id="4" name="Group 3">
            <a:extLst>
              <a:ext uri="{FF2B5EF4-FFF2-40B4-BE49-F238E27FC236}">
                <a16:creationId xmlns:a16="http://schemas.microsoft.com/office/drawing/2014/main" id="{134DA40D-E091-4003-990C-19651AE9B70C}"/>
              </a:ext>
            </a:extLst>
          </p:cNvPr>
          <p:cNvGrpSpPr/>
          <p:nvPr/>
        </p:nvGrpSpPr>
        <p:grpSpPr>
          <a:xfrm>
            <a:off x="8478477" y="3683691"/>
            <a:ext cx="2857761" cy="2735046"/>
            <a:chOff x="5939492" y="3683691"/>
            <a:chExt cx="2857761" cy="2735046"/>
          </a:xfrm>
        </p:grpSpPr>
        <p:pic>
          <p:nvPicPr>
            <p:cNvPr id="6" name="Picture 3">
              <a:extLst>
                <a:ext uri="{FF2B5EF4-FFF2-40B4-BE49-F238E27FC236}">
                  <a16:creationId xmlns:a16="http://schemas.microsoft.com/office/drawing/2014/main" id="{60FAE86D-734E-4479-A268-D40ADB1B34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798" t="15014"/>
            <a:stretch/>
          </p:blipFill>
          <p:spPr bwMode="auto">
            <a:xfrm>
              <a:off x="6224630" y="3789727"/>
              <a:ext cx="2572623" cy="2629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a:extLst>
                <a:ext uri="{FF2B5EF4-FFF2-40B4-BE49-F238E27FC236}">
                  <a16:creationId xmlns:a16="http://schemas.microsoft.com/office/drawing/2014/main" id="{C1D43D70-3D10-4752-AD25-BD2633B0C06E}"/>
                </a:ext>
              </a:extLst>
            </p:cNvPr>
            <p:cNvSpPr txBox="1"/>
            <p:nvPr/>
          </p:nvSpPr>
          <p:spPr>
            <a:xfrm rot="16200000">
              <a:off x="4928700" y="4694483"/>
              <a:ext cx="2298584" cy="276999"/>
            </a:xfrm>
            <a:prstGeom prst="rect">
              <a:avLst/>
            </a:prstGeom>
            <a:noFill/>
          </p:spPr>
          <p:txBody>
            <a:bodyPr wrap="square" rtlCol="0">
              <a:spAutoFit/>
            </a:bodyPr>
            <a:lstStyle/>
            <a:p>
              <a:r>
                <a:rPr lang="en-US" sz="1200" dirty="0">
                  <a:latin typeface="Glacial Indifference" charset="0"/>
                </a:rPr>
                <a:t>Proportion without diabetes Dx</a:t>
              </a:r>
            </a:p>
          </p:txBody>
        </p:sp>
      </p:grpSp>
      <p:sp>
        <p:nvSpPr>
          <p:cNvPr id="11" name="Slide Number Placeholder 10">
            <a:extLst>
              <a:ext uri="{FF2B5EF4-FFF2-40B4-BE49-F238E27FC236}">
                <a16:creationId xmlns:a16="http://schemas.microsoft.com/office/drawing/2014/main" id="{90FEAC2D-DDDA-45D3-BD59-9EB4921FE5E4}"/>
              </a:ext>
            </a:extLst>
          </p:cNvPr>
          <p:cNvSpPr>
            <a:spLocks noGrp="1"/>
          </p:cNvSpPr>
          <p:nvPr>
            <p:ph type="sldNum" sz="quarter" idx="12"/>
          </p:nvPr>
        </p:nvSpPr>
        <p:spPr/>
        <p:txBody>
          <a:bodyPr/>
          <a:lstStyle/>
          <a:p>
            <a:fld id="{BD1912CC-E167-4651-B3D5-FDD9C7B16266}" type="slidenum">
              <a:rPr lang="en-US" smtClean="0"/>
              <a:t>19</a:t>
            </a:fld>
            <a:endParaRPr lang="en-US" dirty="0"/>
          </a:p>
        </p:txBody>
      </p:sp>
    </p:spTree>
    <p:extLst>
      <p:ext uri="{BB962C8B-B14F-4D97-AF65-F5344CB8AC3E}">
        <p14:creationId xmlns:p14="http://schemas.microsoft.com/office/powerpoint/2010/main" val="2227914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2316B62-1A46-FF4C-B652-523314CD7D18}"/>
              </a:ext>
            </a:extLst>
          </p:cNvPr>
          <p:cNvSpPr>
            <a:spLocks noGrp="1"/>
          </p:cNvSpPr>
          <p:nvPr>
            <p:ph type="body" sz="quarter" idx="4294967295"/>
          </p:nvPr>
        </p:nvSpPr>
        <p:spPr>
          <a:xfrm>
            <a:off x="1959429" y="2385949"/>
            <a:ext cx="8269793" cy="4527550"/>
          </a:xfrm>
        </p:spPr>
        <p:txBody>
          <a:bodyPr/>
          <a:lstStyle/>
          <a:p>
            <a:pPr marL="0" indent="0">
              <a:buNone/>
            </a:pPr>
            <a:r>
              <a:rPr lang="en-US" sz="3200" b="1" dirty="0">
                <a:solidFill>
                  <a:srgbClr val="002060"/>
                </a:solidFill>
              </a:rPr>
              <a:t>Nature can refuse to speak, but she cannot give a wrong answer.</a:t>
            </a:r>
          </a:p>
          <a:p>
            <a:pPr marL="0" indent="0" algn="r">
              <a:lnSpc>
                <a:spcPct val="100000"/>
              </a:lnSpc>
              <a:spcBef>
                <a:spcPts val="0"/>
              </a:spcBef>
              <a:buNone/>
            </a:pPr>
            <a:r>
              <a:rPr lang="en-US" sz="2800" dirty="0"/>
              <a:t>				</a:t>
            </a:r>
            <a:r>
              <a:rPr lang="en-US" i="1" dirty="0"/>
              <a:t>Charles Brenton Huggins, MD</a:t>
            </a:r>
          </a:p>
          <a:p>
            <a:pPr marL="0" indent="0" algn="r">
              <a:lnSpc>
                <a:spcPct val="100000"/>
              </a:lnSpc>
              <a:spcBef>
                <a:spcPts val="0"/>
              </a:spcBef>
              <a:buNone/>
            </a:pPr>
            <a:r>
              <a:rPr lang="en-US" i="1" dirty="0"/>
              <a:t>			Nobel Prize for Medicine or Physiology, 1966</a:t>
            </a:r>
          </a:p>
        </p:txBody>
      </p:sp>
      <p:sp>
        <p:nvSpPr>
          <p:cNvPr id="4" name="Slide Number Placeholder 3">
            <a:extLst>
              <a:ext uri="{FF2B5EF4-FFF2-40B4-BE49-F238E27FC236}">
                <a16:creationId xmlns:a16="http://schemas.microsoft.com/office/drawing/2014/main" id="{A6AA92D8-A12C-FC4E-8F49-6875F019594D}"/>
              </a:ext>
            </a:extLst>
          </p:cNvPr>
          <p:cNvSpPr>
            <a:spLocks noGrp="1"/>
          </p:cNvSpPr>
          <p:nvPr>
            <p:ph type="sldNum" sz="quarter" idx="12"/>
          </p:nvPr>
        </p:nvSpPr>
        <p:spPr/>
        <p:txBody>
          <a:bodyPr/>
          <a:lstStyle/>
          <a:p>
            <a:fld id="{0DE3ABC3-23C9-1446-8C4B-3005995F2FB6}" type="slidenum">
              <a:rPr lang="en-US" smtClean="0"/>
              <a:t>2</a:t>
            </a:fld>
            <a:endParaRPr lang="en-US"/>
          </a:p>
        </p:txBody>
      </p:sp>
    </p:spTree>
    <p:extLst>
      <p:ext uri="{BB962C8B-B14F-4D97-AF65-F5344CB8AC3E}">
        <p14:creationId xmlns:p14="http://schemas.microsoft.com/office/powerpoint/2010/main" val="28187688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a:bodyPr>
          <a:lstStyle/>
          <a:p>
            <a:r>
              <a:rPr lang="en-US" sz="2800" dirty="0"/>
              <a:t>Early change in protein-based cardiovascular risk score heralds subsequent deaths</a:t>
            </a:r>
          </a:p>
        </p:txBody>
      </p:sp>
      <p:sp>
        <p:nvSpPr>
          <p:cNvPr id="4" name="Slide Number Placeholder 3"/>
          <p:cNvSpPr>
            <a:spLocks noGrp="1"/>
          </p:cNvSpPr>
          <p:nvPr>
            <p:ph type="sldNum" sz="quarter" idx="12"/>
          </p:nvPr>
        </p:nvSpPr>
        <p:spPr/>
        <p:txBody>
          <a:bodyPr/>
          <a:lstStyle/>
          <a:p>
            <a:pPr>
              <a:defRPr/>
            </a:pPr>
            <a:r>
              <a:rPr lang="en-US" dirty="0"/>
              <a:t>17</a:t>
            </a:r>
          </a:p>
        </p:txBody>
      </p:sp>
      <p:grpSp>
        <p:nvGrpSpPr>
          <p:cNvPr id="3" name="Group 2">
            <a:extLst>
              <a:ext uri="{FF2B5EF4-FFF2-40B4-BE49-F238E27FC236}">
                <a16:creationId xmlns:a16="http://schemas.microsoft.com/office/drawing/2014/main" id="{2C9BEB59-B86C-4C5E-945A-B7BC264EC70C}"/>
              </a:ext>
            </a:extLst>
          </p:cNvPr>
          <p:cNvGrpSpPr/>
          <p:nvPr/>
        </p:nvGrpSpPr>
        <p:grpSpPr>
          <a:xfrm>
            <a:off x="4717061" y="1732649"/>
            <a:ext cx="5340711" cy="4204033"/>
            <a:chOff x="-955400" y="1825513"/>
            <a:chExt cx="5340711" cy="4204033"/>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821138" y="1825513"/>
              <a:ext cx="2934970" cy="2934970"/>
            </a:xfrm>
            <a:prstGeom prst="rect">
              <a:avLst/>
            </a:prstGeom>
          </p:spPr>
        </p:pic>
        <p:sp>
          <p:nvSpPr>
            <p:cNvPr id="23" name="TextBox 22"/>
            <p:cNvSpPr txBox="1"/>
            <p:nvPr/>
          </p:nvSpPr>
          <p:spPr>
            <a:xfrm>
              <a:off x="1428272" y="5014332"/>
              <a:ext cx="1965606" cy="369332"/>
            </a:xfrm>
            <a:prstGeom prst="rect">
              <a:avLst/>
            </a:prstGeom>
            <a:noFill/>
          </p:spPr>
          <p:txBody>
            <a:bodyPr wrap="square" rtlCol="0">
              <a:spAutoFit/>
            </a:bodyPr>
            <a:lstStyle/>
            <a:p>
              <a:r>
                <a:rPr lang="en-US" dirty="0"/>
                <a:t>∆=1.08% p=0.0004</a:t>
              </a:r>
            </a:p>
          </p:txBody>
        </p:sp>
        <p:sp>
          <p:nvSpPr>
            <p:cNvPr id="24" name="TextBox 23"/>
            <p:cNvSpPr txBox="1"/>
            <p:nvPr/>
          </p:nvSpPr>
          <p:spPr>
            <a:xfrm>
              <a:off x="1264496" y="3707183"/>
              <a:ext cx="1255380" cy="369332"/>
            </a:xfrm>
            <a:prstGeom prst="rect">
              <a:avLst/>
            </a:prstGeom>
            <a:noFill/>
          </p:spPr>
          <p:txBody>
            <a:bodyPr wrap="square" rtlCol="0">
              <a:spAutoFit/>
            </a:bodyPr>
            <a:lstStyle/>
            <a:p>
              <a:r>
                <a:rPr lang="en-US" dirty="0"/>
                <a:t>-0.43%</a:t>
              </a:r>
            </a:p>
          </p:txBody>
        </p:sp>
        <p:sp>
          <p:nvSpPr>
            <p:cNvPr id="25" name="TextBox 24"/>
            <p:cNvSpPr txBox="1"/>
            <p:nvPr/>
          </p:nvSpPr>
          <p:spPr>
            <a:xfrm>
              <a:off x="2602303" y="2600030"/>
              <a:ext cx="1255380" cy="369332"/>
            </a:xfrm>
            <a:prstGeom prst="rect">
              <a:avLst/>
            </a:prstGeom>
            <a:noFill/>
          </p:spPr>
          <p:txBody>
            <a:bodyPr wrap="square" rtlCol="0">
              <a:spAutoFit/>
            </a:bodyPr>
            <a:lstStyle/>
            <a:p>
              <a:r>
                <a:rPr lang="en-US" dirty="0"/>
                <a:t>+0.65%</a:t>
              </a:r>
            </a:p>
          </p:txBody>
        </p:sp>
        <p:sp>
          <p:nvSpPr>
            <p:cNvPr id="26" name="TextBox 25"/>
            <p:cNvSpPr txBox="1"/>
            <p:nvPr/>
          </p:nvSpPr>
          <p:spPr>
            <a:xfrm rot="16200000">
              <a:off x="-421843" y="2900097"/>
              <a:ext cx="2326943" cy="369332"/>
            </a:xfrm>
            <a:prstGeom prst="rect">
              <a:avLst/>
            </a:prstGeom>
            <a:solidFill>
              <a:schemeClr val="bg1"/>
            </a:solidFill>
          </p:spPr>
          <p:txBody>
            <a:bodyPr wrap="square" rtlCol="0">
              <a:spAutoFit/>
            </a:bodyPr>
            <a:lstStyle/>
            <a:p>
              <a:r>
                <a:rPr lang="en-US" dirty="0"/>
                <a:t>Change in  Risk Score</a:t>
              </a:r>
            </a:p>
          </p:txBody>
        </p:sp>
        <p:sp>
          <p:nvSpPr>
            <p:cNvPr id="21" name="TextBox 20"/>
            <p:cNvSpPr txBox="1"/>
            <p:nvPr/>
          </p:nvSpPr>
          <p:spPr>
            <a:xfrm>
              <a:off x="3534614" y="3056198"/>
              <a:ext cx="850697" cy="276999"/>
            </a:xfrm>
            <a:prstGeom prst="rect">
              <a:avLst/>
            </a:prstGeom>
            <a:noFill/>
          </p:spPr>
          <p:txBody>
            <a:bodyPr wrap="square" rtlCol="0">
              <a:spAutoFit/>
            </a:bodyPr>
            <a:lstStyle/>
            <a:p>
              <a:r>
                <a:rPr lang="en-US" sz="1200" dirty="0"/>
                <a:t>p=0.0017</a:t>
              </a:r>
            </a:p>
          </p:txBody>
        </p:sp>
        <p:sp>
          <p:nvSpPr>
            <p:cNvPr id="19" name="TextBox 18"/>
            <p:cNvSpPr txBox="1"/>
            <p:nvPr/>
          </p:nvSpPr>
          <p:spPr>
            <a:xfrm>
              <a:off x="2221581" y="3502317"/>
              <a:ext cx="1043439" cy="276999"/>
            </a:xfrm>
            <a:prstGeom prst="rect">
              <a:avLst/>
            </a:prstGeom>
            <a:noFill/>
          </p:spPr>
          <p:txBody>
            <a:bodyPr wrap="square" rtlCol="0">
              <a:spAutoFit/>
            </a:bodyPr>
            <a:lstStyle/>
            <a:p>
              <a:r>
                <a:rPr lang="en-US" sz="1200" dirty="0"/>
                <a:t>p = 0.056</a:t>
              </a:r>
            </a:p>
          </p:txBody>
        </p:sp>
        <p:sp>
          <p:nvSpPr>
            <p:cNvPr id="27" name="Left Brace 26"/>
            <p:cNvSpPr/>
            <p:nvPr/>
          </p:nvSpPr>
          <p:spPr>
            <a:xfrm rot="16200000">
              <a:off x="2226694" y="4271481"/>
              <a:ext cx="262414" cy="1257684"/>
            </a:xfrm>
            <a:prstGeom prst="leftBrace">
              <a:avLst/>
            </a:prstGeom>
            <a:ln>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TextBox 27"/>
            <p:cNvSpPr txBox="1"/>
            <p:nvPr/>
          </p:nvSpPr>
          <p:spPr>
            <a:xfrm>
              <a:off x="1072337" y="4375766"/>
              <a:ext cx="1527510" cy="307777"/>
            </a:xfrm>
            <a:prstGeom prst="rect">
              <a:avLst/>
            </a:prstGeom>
            <a:solidFill>
              <a:schemeClr val="bg1"/>
            </a:solidFill>
          </p:spPr>
          <p:txBody>
            <a:bodyPr wrap="square" rtlCol="0">
              <a:spAutoFit/>
            </a:bodyPr>
            <a:lstStyle/>
            <a:p>
              <a:r>
                <a:rPr lang="en-US" sz="1400" b="1" dirty="0"/>
                <a:t>Atorvastatin (A)</a:t>
              </a:r>
            </a:p>
          </p:txBody>
        </p:sp>
        <p:sp>
          <p:nvSpPr>
            <p:cNvPr id="29" name="TextBox 28"/>
            <p:cNvSpPr txBox="1"/>
            <p:nvPr/>
          </p:nvSpPr>
          <p:spPr>
            <a:xfrm>
              <a:off x="2350955" y="4367525"/>
              <a:ext cx="1857453" cy="307777"/>
            </a:xfrm>
            <a:prstGeom prst="rect">
              <a:avLst/>
            </a:prstGeom>
            <a:solidFill>
              <a:schemeClr val="bg1"/>
            </a:solidFill>
          </p:spPr>
          <p:txBody>
            <a:bodyPr wrap="square" rtlCol="0">
              <a:spAutoFit/>
            </a:bodyPr>
            <a:lstStyle/>
            <a:p>
              <a:r>
                <a:rPr lang="en-US" sz="1400" b="1" dirty="0"/>
                <a:t>+Torcetrapib (T+A)</a:t>
              </a:r>
            </a:p>
          </p:txBody>
        </p:sp>
        <p:sp>
          <p:nvSpPr>
            <p:cNvPr id="40" name="Oval 39"/>
            <p:cNvSpPr/>
            <p:nvPr/>
          </p:nvSpPr>
          <p:spPr>
            <a:xfrm>
              <a:off x="1365951" y="4915885"/>
              <a:ext cx="1011443" cy="566268"/>
            </a:xfrm>
            <a:prstGeom prst="ellipse">
              <a:avLst/>
            </a:prstGeom>
            <a:noFill/>
            <a:ln w="28575">
              <a:solidFill>
                <a:srgbClr val="FF0000"/>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TextBox 40"/>
            <p:cNvSpPr txBox="1"/>
            <p:nvPr/>
          </p:nvSpPr>
          <p:spPr>
            <a:xfrm>
              <a:off x="-955400" y="5383215"/>
              <a:ext cx="2270623" cy="646331"/>
            </a:xfrm>
            <a:prstGeom prst="rect">
              <a:avLst/>
            </a:prstGeom>
            <a:noFill/>
          </p:spPr>
          <p:txBody>
            <a:bodyPr wrap="square" rtlCol="0">
              <a:spAutoFit/>
            </a:bodyPr>
            <a:lstStyle/>
            <a:p>
              <a:pPr algn="ctr"/>
              <a:r>
                <a:rPr lang="en-US" sz="1200" dirty="0"/>
                <a:t>Predicted absolute risk difference is similar to observed difference in 18 month event rates</a:t>
              </a:r>
            </a:p>
          </p:txBody>
        </p:sp>
        <p:cxnSp>
          <p:nvCxnSpPr>
            <p:cNvPr id="42" name="Straight Arrow Connector 41"/>
            <p:cNvCxnSpPr/>
            <p:nvPr/>
          </p:nvCxnSpPr>
          <p:spPr>
            <a:xfrm flipV="1">
              <a:off x="1264496" y="5464797"/>
              <a:ext cx="374288" cy="195621"/>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pic>
        <p:nvPicPr>
          <p:cNvPr id="20" name="Picture 19">
            <a:extLst>
              <a:ext uri="{FF2B5EF4-FFF2-40B4-BE49-F238E27FC236}">
                <a16:creationId xmlns:a16="http://schemas.microsoft.com/office/drawing/2014/main" id="{729E0009-FDB3-4F8D-87F9-C140124B9B49}"/>
              </a:ext>
            </a:extLst>
          </p:cNvPr>
          <p:cNvPicPr>
            <a:picLocks noChangeAspect="1"/>
          </p:cNvPicPr>
          <p:nvPr/>
        </p:nvPicPr>
        <p:blipFill>
          <a:blip r:embed="rId3"/>
          <a:stretch>
            <a:fillRect/>
          </a:stretch>
        </p:blipFill>
        <p:spPr>
          <a:xfrm>
            <a:off x="477344" y="2083255"/>
            <a:ext cx="4114800" cy="2076345"/>
          </a:xfrm>
          <a:prstGeom prst="rect">
            <a:avLst/>
          </a:prstGeom>
        </p:spPr>
      </p:pic>
    </p:spTree>
    <p:extLst>
      <p:ext uri="{BB962C8B-B14F-4D97-AF65-F5344CB8AC3E}">
        <p14:creationId xmlns:p14="http://schemas.microsoft.com/office/powerpoint/2010/main" val="41541290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3CC83-DC56-41C4-9AF8-92A40508D7AF}"/>
              </a:ext>
            </a:extLst>
          </p:cNvPr>
          <p:cNvSpPr>
            <a:spLocks noGrp="1"/>
          </p:cNvSpPr>
          <p:nvPr>
            <p:ph type="title"/>
          </p:nvPr>
        </p:nvSpPr>
        <p:spPr/>
        <p:txBody>
          <a:bodyPr anchor="t"/>
          <a:lstStyle/>
          <a:p>
            <a:r>
              <a:rPr lang="en-US" dirty="0"/>
              <a:t>Initial prospective clinical experience</a:t>
            </a:r>
          </a:p>
        </p:txBody>
      </p:sp>
      <p:sp>
        <p:nvSpPr>
          <p:cNvPr id="3" name="Content Placeholder 2">
            <a:extLst>
              <a:ext uri="{FF2B5EF4-FFF2-40B4-BE49-F238E27FC236}">
                <a16:creationId xmlns:a16="http://schemas.microsoft.com/office/drawing/2014/main" id="{3E10B592-BCB9-4DB9-BE2C-B7C5BE2C054D}"/>
              </a:ext>
            </a:extLst>
          </p:cNvPr>
          <p:cNvSpPr>
            <a:spLocks noGrp="1"/>
          </p:cNvSpPr>
          <p:nvPr>
            <p:ph idx="1"/>
          </p:nvPr>
        </p:nvSpPr>
        <p:spPr>
          <a:xfrm>
            <a:off x="838200" y="1825625"/>
            <a:ext cx="5439310" cy="4351338"/>
          </a:xfrm>
        </p:spPr>
        <p:txBody>
          <a:bodyPr>
            <a:normAutofit fontScale="92500" lnSpcReduction="10000"/>
          </a:bodyPr>
          <a:lstStyle/>
          <a:p>
            <a:r>
              <a:rPr lang="en-US" dirty="0"/>
              <a:t>Boulder Community Hospital:</a:t>
            </a:r>
          </a:p>
          <a:p>
            <a:pPr lvl="1"/>
            <a:r>
              <a:rPr lang="en-US" dirty="0"/>
              <a:t>200 patients with CHD and well controlled cholesterol received their protein CV risk score in a cardiology setting</a:t>
            </a:r>
          </a:p>
          <a:p>
            <a:pPr lvl="1"/>
            <a:r>
              <a:rPr lang="en-US" dirty="0"/>
              <a:t>Their behavior change related to their individual risk [right panel, presented at AHA this week]</a:t>
            </a:r>
          </a:p>
          <a:p>
            <a:pPr lvl="2"/>
            <a:r>
              <a:rPr lang="en-US" sz="1800" dirty="0"/>
              <a:t>Exercise, weight and medication adherence were the key effects</a:t>
            </a:r>
          </a:p>
          <a:p>
            <a:r>
              <a:rPr lang="en-US" dirty="0"/>
              <a:t>Leeds Center for Personalized Medicine and Health</a:t>
            </a:r>
          </a:p>
          <a:p>
            <a:pPr lvl="1"/>
            <a:r>
              <a:rPr lang="en-US" dirty="0"/>
              <a:t>Primary care setting, patients with pre-diabetes</a:t>
            </a:r>
          </a:p>
          <a:p>
            <a:pPr lvl="1"/>
            <a:r>
              <a:rPr lang="en-US" dirty="0"/>
              <a:t>Up to 1000 patients have started receiving a report containing the first 8 models</a:t>
            </a:r>
          </a:p>
          <a:p>
            <a:pPr lvl="1"/>
            <a:r>
              <a:rPr lang="en-US" dirty="0"/>
              <a:t>Primary endpoint is change in patient activation</a:t>
            </a:r>
          </a:p>
          <a:p>
            <a:pPr lvl="1"/>
            <a:r>
              <a:rPr lang="en-US" dirty="0"/>
              <a:t>Secondary endpoint is enrollment in the diabetes prevention program</a:t>
            </a:r>
          </a:p>
        </p:txBody>
      </p:sp>
      <p:sp>
        <p:nvSpPr>
          <p:cNvPr id="4" name="Slide Number Placeholder 3">
            <a:extLst>
              <a:ext uri="{FF2B5EF4-FFF2-40B4-BE49-F238E27FC236}">
                <a16:creationId xmlns:a16="http://schemas.microsoft.com/office/drawing/2014/main" id="{4BDE8562-46AE-4BB5-A761-6D7155DD07FF}"/>
              </a:ext>
            </a:extLst>
          </p:cNvPr>
          <p:cNvSpPr>
            <a:spLocks noGrp="1"/>
          </p:cNvSpPr>
          <p:nvPr>
            <p:ph type="sldNum" sz="quarter" idx="12"/>
          </p:nvPr>
        </p:nvSpPr>
        <p:spPr/>
        <p:txBody>
          <a:bodyPr/>
          <a:lstStyle/>
          <a:p>
            <a:r>
              <a:rPr lang="en-US"/>
              <a:t>#</a:t>
            </a:r>
            <a:endParaRPr lang="en-US" dirty="0"/>
          </a:p>
        </p:txBody>
      </p:sp>
      <p:pic>
        <p:nvPicPr>
          <p:cNvPr id="6" name="Picture 5">
            <a:extLst>
              <a:ext uri="{FF2B5EF4-FFF2-40B4-BE49-F238E27FC236}">
                <a16:creationId xmlns:a16="http://schemas.microsoft.com/office/drawing/2014/main" id="{B6B1619C-B9D2-4100-8187-10620D89B0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2208" y="1533663"/>
            <a:ext cx="4371592" cy="4614475"/>
          </a:xfrm>
          <a:prstGeom prst="rect">
            <a:avLst/>
          </a:prstGeom>
          <a:ln>
            <a:solidFill>
              <a:schemeClr val="tx1">
                <a:lumMod val="50000"/>
                <a:lumOff val="50000"/>
              </a:schemeClr>
            </a:solidFill>
          </a:ln>
        </p:spPr>
      </p:pic>
    </p:spTree>
    <p:extLst>
      <p:ext uri="{BB962C8B-B14F-4D97-AF65-F5344CB8AC3E}">
        <p14:creationId xmlns:p14="http://schemas.microsoft.com/office/powerpoint/2010/main" val="35265580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75D72-2D2E-4A02-A77E-580A6E859162}"/>
              </a:ext>
            </a:extLst>
          </p:cNvPr>
          <p:cNvSpPr>
            <a:spLocks noGrp="1"/>
          </p:cNvSpPr>
          <p:nvPr>
            <p:ph type="title"/>
          </p:nvPr>
        </p:nvSpPr>
        <p:spPr/>
        <p:txBody>
          <a:bodyPr anchor="t"/>
          <a:lstStyle/>
          <a:p>
            <a:r>
              <a:rPr lang="en-US" dirty="0"/>
              <a:t>Summary/conclusions</a:t>
            </a:r>
          </a:p>
        </p:txBody>
      </p:sp>
      <p:sp>
        <p:nvSpPr>
          <p:cNvPr id="3" name="Content Placeholder 2">
            <a:extLst>
              <a:ext uri="{FF2B5EF4-FFF2-40B4-BE49-F238E27FC236}">
                <a16:creationId xmlns:a16="http://schemas.microsoft.com/office/drawing/2014/main" id="{AA9AF607-D49A-4A9D-8F97-D2F0051B5ED5}"/>
              </a:ext>
            </a:extLst>
          </p:cNvPr>
          <p:cNvSpPr>
            <a:spLocks noGrp="1"/>
          </p:cNvSpPr>
          <p:nvPr>
            <p:ph idx="1"/>
          </p:nvPr>
        </p:nvSpPr>
        <p:spPr/>
        <p:txBody>
          <a:bodyPr/>
          <a:lstStyle/>
          <a:p>
            <a:r>
              <a:rPr lang="en-US" dirty="0"/>
              <a:t>Plasma protein scanning (SOMAscan) shows that proteins are a viable single information source for:</a:t>
            </a:r>
          </a:p>
          <a:p>
            <a:pPr lvl="1"/>
            <a:r>
              <a:rPr lang="en-US" dirty="0"/>
              <a:t>Current health states</a:t>
            </a:r>
          </a:p>
          <a:p>
            <a:pPr lvl="1"/>
            <a:r>
              <a:rPr lang="en-US" dirty="0"/>
              <a:t>Modifiable behaviors</a:t>
            </a:r>
          </a:p>
          <a:p>
            <a:pPr lvl="1"/>
            <a:r>
              <a:rPr lang="en-US" dirty="0"/>
              <a:t>Future health risks</a:t>
            </a:r>
          </a:p>
          <a:p>
            <a:r>
              <a:rPr lang="en-US" dirty="0"/>
              <a:t>New machine learning models can be rapidly developed and embedded on the platform as software “apps”</a:t>
            </a:r>
          </a:p>
          <a:p>
            <a:pPr lvl="1"/>
            <a:r>
              <a:rPr lang="en-US" dirty="0"/>
              <a:t>The pipeline will enable evaluation of &gt;100 new models</a:t>
            </a:r>
          </a:p>
          <a:p>
            <a:r>
              <a:rPr lang="en-US" dirty="0"/>
              <a:t>The performance of the models is already sufficiently good to replace some imaging, treadmill, laboratory and clinical assessments</a:t>
            </a:r>
          </a:p>
        </p:txBody>
      </p:sp>
      <p:sp>
        <p:nvSpPr>
          <p:cNvPr id="4" name="Slide Number Placeholder 3">
            <a:extLst>
              <a:ext uri="{FF2B5EF4-FFF2-40B4-BE49-F238E27FC236}">
                <a16:creationId xmlns:a16="http://schemas.microsoft.com/office/drawing/2014/main" id="{24F4DE9B-B619-4FCA-AFF1-10670EE9ECC3}"/>
              </a:ext>
            </a:extLst>
          </p:cNvPr>
          <p:cNvSpPr>
            <a:spLocks noGrp="1"/>
          </p:cNvSpPr>
          <p:nvPr>
            <p:ph type="sldNum" sz="quarter" idx="12"/>
          </p:nvPr>
        </p:nvSpPr>
        <p:spPr/>
        <p:txBody>
          <a:bodyPr/>
          <a:lstStyle/>
          <a:p>
            <a:r>
              <a:rPr lang="en-US"/>
              <a:t>#</a:t>
            </a:r>
            <a:endParaRPr lang="en-US" dirty="0"/>
          </a:p>
        </p:txBody>
      </p:sp>
    </p:spTree>
    <p:extLst>
      <p:ext uri="{BB962C8B-B14F-4D97-AF65-F5344CB8AC3E}">
        <p14:creationId xmlns:p14="http://schemas.microsoft.com/office/powerpoint/2010/main" val="36498239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81DDD-2F27-47BE-B84D-757C0D817F75}"/>
              </a:ext>
            </a:extLst>
          </p:cNvPr>
          <p:cNvSpPr>
            <a:spLocks noGrp="1"/>
          </p:cNvSpPr>
          <p:nvPr>
            <p:ph type="title"/>
          </p:nvPr>
        </p:nvSpPr>
        <p:spPr/>
        <p:txBody>
          <a:bodyPr anchor="t"/>
          <a:lstStyle/>
          <a:p>
            <a:r>
              <a:rPr lang="en-US" dirty="0"/>
              <a:t>Appendix</a:t>
            </a:r>
          </a:p>
        </p:txBody>
      </p:sp>
      <p:sp>
        <p:nvSpPr>
          <p:cNvPr id="3" name="Slide Number Placeholder 2">
            <a:extLst>
              <a:ext uri="{FF2B5EF4-FFF2-40B4-BE49-F238E27FC236}">
                <a16:creationId xmlns:a16="http://schemas.microsoft.com/office/drawing/2014/main" id="{AF1C695A-4830-47C4-804B-E13A6BD78A9C}"/>
              </a:ext>
            </a:extLst>
          </p:cNvPr>
          <p:cNvSpPr>
            <a:spLocks noGrp="1"/>
          </p:cNvSpPr>
          <p:nvPr>
            <p:ph type="sldNum" sz="quarter" idx="12"/>
          </p:nvPr>
        </p:nvSpPr>
        <p:spPr/>
        <p:txBody>
          <a:bodyPr/>
          <a:lstStyle/>
          <a:p>
            <a:fld id="{0DE3ABC3-23C9-1446-8C4B-3005995F2FB6}" type="slidenum">
              <a:rPr lang="en-US" smtClean="0"/>
              <a:t>23</a:t>
            </a:fld>
            <a:endParaRPr lang="en-US"/>
          </a:p>
        </p:txBody>
      </p:sp>
    </p:spTree>
    <p:extLst>
      <p:ext uri="{BB962C8B-B14F-4D97-AF65-F5344CB8AC3E}">
        <p14:creationId xmlns:p14="http://schemas.microsoft.com/office/powerpoint/2010/main" val="5536054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FB4C9-087D-4980-B1F4-C9DBFF03F410}"/>
              </a:ext>
            </a:extLst>
          </p:cNvPr>
          <p:cNvSpPr>
            <a:spLocks noGrp="1"/>
          </p:cNvSpPr>
          <p:nvPr>
            <p:ph type="title"/>
          </p:nvPr>
        </p:nvSpPr>
        <p:spPr/>
        <p:txBody>
          <a:bodyPr anchor="t">
            <a:normAutofit/>
          </a:bodyPr>
          <a:lstStyle/>
          <a:p>
            <a:r>
              <a:rPr lang="en-US" sz="2800" dirty="0"/>
              <a:t>The SOMAscan proteome as a comprehensive health information source: Recent peer reviewed publications </a:t>
            </a:r>
          </a:p>
        </p:txBody>
      </p:sp>
      <p:sp>
        <p:nvSpPr>
          <p:cNvPr id="3" name="Content Placeholder 2">
            <a:extLst>
              <a:ext uri="{FF2B5EF4-FFF2-40B4-BE49-F238E27FC236}">
                <a16:creationId xmlns:a16="http://schemas.microsoft.com/office/drawing/2014/main" id="{892C8346-4E2B-476D-98EA-BECD08CECA13}"/>
              </a:ext>
            </a:extLst>
          </p:cNvPr>
          <p:cNvSpPr>
            <a:spLocks noGrp="1"/>
          </p:cNvSpPr>
          <p:nvPr>
            <p:ph sz="half" idx="1"/>
          </p:nvPr>
        </p:nvSpPr>
        <p:spPr/>
        <p:txBody>
          <a:bodyPr>
            <a:normAutofit fontScale="85000" lnSpcReduction="20000"/>
          </a:bodyPr>
          <a:lstStyle/>
          <a:p>
            <a:r>
              <a:rPr lang="en-US" dirty="0"/>
              <a:t>Chemotherapy (</a:t>
            </a:r>
            <a:r>
              <a:rPr lang="en-US" dirty="0" err="1"/>
              <a:t>Haemotologia</a:t>
            </a:r>
            <a:r>
              <a:rPr lang="en-US" dirty="0"/>
              <a:t> 2018)</a:t>
            </a:r>
          </a:p>
          <a:p>
            <a:r>
              <a:rPr lang="en-US" dirty="0"/>
              <a:t>Autoimmunity (Cell Mol Immunol 2018)</a:t>
            </a:r>
          </a:p>
          <a:p>
            <a:r>
              <a:rPr lang="en-US" dirty="0"/>
              <a:t>Diet and obesity (Int J Obesity 2018)</a:t>
            </a:r>
          </a:p>
          <a:p>
            <a:r>
              <a:rPr lang="en-US" dirty="0"/>
              <a:t>Bone fracture healing (J </a:t>
            </a:r>
            <a:r>
              <a:rPr lang="en-US" dirty="0" err="1"/>
              <a:t>Orthop</a:t>
            </a:r>
            <a:r>
              <a:rPr lang="en-US" dirty="0"/>
              <a:t> Res 2018)</a:t>
            </a:r>
          </a:p>
          <a:p>
            <a:r>
              <a:rPr lang="en-US" dirty="0"/>
              <a:t>Liver – NASH (J </a:t>
            </a:r>
            <a:r>
              <a:rPr lang="en-US" dirty="0" err="1"/>
              <a:t>Hepatol</a:t>
            </a:r>
            <a:r>
              <a:rPr lang="en-US" dirty="0"/>
              <a:t> 2018)</a:t>
            </a:r>
          </a:p>
          <a:p>
            <a:r>
              <a:rPr lang="en-US" dirty="0"/>
              <a:t>Nutrition and weight loss (Proteomics Clin App 2018)</a:t>
            </a:r>
          </a:p>
          <a:p>
            <a:r>
              <a:rPr lang="en-US" dirty="0"/>
              <a:t>Lung disease (EMBO Mol Med 2017</a:t>
            </a:r>
          </a:p>
          <a:p>
            <a:r>
              <a:rPr lang="en-US" dirty="0"/>
              <a:t>Multiple sclerosis (Ann Neurol 2017)</a:t>
            </a:r>
          </a:p>
          <a:p>
            <a:r>
              <a:rPr lang="en-US" dirty="0"/>
              <a:t>Body clock (Sci Rep 2017)</a:t>
            </a:r>
          </a:p>
          <a:p>
            <a:r>
              <a:rPr lang="en-US" dirty="0"/>
              <a:t>Normal pregnancy (AM J </a:t>
            </a:r>
            <a:r>
              <a:rPr lang="en-US" dirty="0" err="1"/>
              <a:t>Obs</a:t>
            </a:r>
            <a:r>
              <a:rPr lang="en-US" dirty="0"/>
              <a:t> Gyn 2017)</a:t>
            </a:r>
          </a:p>
          <a:p>
            <a:r>
              <a:rPr lang="en-US" dirty="0"/>
              <a:t>Myocardial infarction (Circulation 2017)</a:t>
            </a:r>
          </a:p>
          <a:p>
            <a:r>
              <a:rPr lang="en-US" dirty="0"/>
              <a:t>HIV therapy (JCI insight 2017)</a:t>
            </a:r>
          </a:p>
          <a:p>
            <a:r>
              <a:rPr lang="en-US" dirty="0"/>
              <a:t>Vitamin deficiency (J Cachexia 2017)</a:t>
            </a:r>
          </a:p>
        </p:txBody>
      </p:sp>
      <p:sp>
        <p:nvSpPr>
          <p:cNvPr id="4" name="Content Placeholder 3">
            <a:extLst>
              <a:ext uri="{FF2B5EF4-FFF2-40B4-BE49-F238E27FC236}">
                <a16:creationId xmlns:a16="http://schemas.microsoft.com/office/drawing/2014/main" id="{E02C61B4-3719-463F-BF2B-5F769B713648}"/>
              </a:ext>
            </a:extLst>
          </p:cNvPr>
          <p:cNvSpPr>
            <a:spLocks noGrp="1"/>
          </p:cNvSpPr>
          <p:nvPr>
            <p:ph sz="half" idx="2"/>
          </p:nvPr>
        </p:nvSpPr>
        <p:spPr/>
        <p:txBody>
          <a:bodyPr>
            <a:normAutofit fontScale="85000" lnSpcReduction="20000"/>
          </a:bodyPr>
          <a:lstStyle/>
          <a:p>
            <a:r>
              <a:rPr lang="en-US" dirty="0"/>
              <a:t>Biology control networks (Science 2018)</a:t>
            </a:r>
          </a:p>
          <a:p>
            <a:r>
              <a:rPr lang="en-US" dirty="0"/>
              <a:t>Kidney injury (Kidney Int. Rep 2018)</a:t>
            </a:r>
          </a:p>
          <a:p>
            <a:r>
              <a:rPr lang="en-US" dirty="0"/>
              <a:t>Rheumatoid arthritis (Nature </a:t>
            </a:r>
            <a:r>
              <a:rPr lang="en-US" dirty="0" err="1"/>
              <a:t>commun</a:t>
            </a:r>
            <a:r>
              <a:rPr lang="en-US" dirty="0"/>
              <a:t>. 2018)</a:t>
            </a:r>
          </a:p>
          <a:p>
            <a:r>
              <a:rPr lang="en-US" dirty="0"/>
              <a:t>Healthy aging (Aging Cell 2018)</a:t>
            </a:r>
          </a:p>
          <a:p>
            <a:r>
              <a:rPr lang="en-US" dirty="0"/>
              <a:t>Joint injury (Cartilage 2018)</a:t>
            </a:r>
          </a:p>
          <a:p>
            <a:r>
              <a:rPr lang="en-US" dirty="0"/>
              <a:t>Pregnancy: pre-eclampsia (Hypertension 2018)</a:t>
            </a:r>
          </a:p>
          <a:p>
            <a:r>
              <a:rPr lang="en-US" dirty="0"/>
              <a:t>Lung: pulmonary fibrosis (Sci Rep 2018)</a:t>
            </a:r>
          </a:p>
          <a:p>
            <a:r>
              <a:rPr lang="en-US" dirty="0"/>
              <a:t>Relation to genetics (Nature 2018)</a:t>
            </a:r>
          </a:p>
          <a:p>
            <a:r>
              <a:rPr lang="en-US" dirty="0"/>
              <a:t>Cancer immunotherapy (</a:t>
            </a:r>
            <a:r>
              <a:rPr lang="en-US" dirty="0" err="1"/>
              <a:t>Cytotherapy</a:t>
            </a:r>
            <a:r>
              <a:rPr lang="en-US" dirty="0"/>
              <a:t> 2018)</a:t>
            </a:r>
          </a:p>
          <a:p>
            <a:r>
              <a:rPr lang="en-US" dirty="0"/>
              <a:t>Muscular dystrophy (J Cachexia 2018)</a:t>
            </a:r>
          </a:p>
          <a:p>
            <a:r>
              <a:rPr lang="en-US" dirty="0"/>
              <a:t>Metabolic syndrome (Genes </a:t>
            </a:r>
            <a:r>
              <a:rPr lang="en-US" dirty="0" err="1"/>
              <a:t>Nutr</a:t>
            </a:r>
            <a:r>
              <a:rPr lang="en-US" dirty="0"/>
              <a:t> 2018)</a:t>
            </a:r>
          </a:p>
          <a:p>
            <a:r>
              <a:rPr lang="en-US" dirty="0"/>
              <a:t>Sleep, circadian (Proc Natl </a:t>
            </a:r>
            <a:r>
              <a:rPr lang="en-US" dirty="0" err="1"/>
              <a:t>Acad</a:t>
            </a:r>
            <a:r>
              <a:rPr lang="en-US" dirty="0"/>
              <a:t> Sci 2018)</a:t>
            </a:r>
          </a:p>
          <a:p>
            <a:r>
              <a:rPr lang="en-US" dirty="0"/>
              <a:t>Cardiovascular risk (Circulation 2018)</a:t>
            </a:r>
          </a:p>
        </p:txBody>
      </p:sp>
      <p:sp>
        <p:nvSpPr>
          <p:cNvPr id="5" name="Slide Number Placeholder 4">
            <a:extLst>
              <a:ext uri="{FF2B5EF4-FFF2-40B4-BE49-F238E27FC236}">
                <a16:creationId xmlns:a16="http://schemas.microsoft.com/office/drawing/2014/main" id="{4E6E074A-627D-49F3-8890-C96AA66EE9A1}"/>
              </a:ext>
            </a:extLst>
          </p:cNvPr>
          <p:cNvSpPr>
            <a:spLocks noGrp="1"/>
          </p:cNvSpPr>
          <p:nvPr>
            <p:ph type="sldNum" sz="quarter" idx="12"/>
          </p:nvPr>
        </p:nvSpPr>
        <p:spPr/>
        <p:txBody>
          <a:bodyPr/>
          <a:lstStyle/>
          <a:p>
            <a:fld id="{0DE3ABC3-23C9-1446-8C4B-3005995F2FB6}" type="slidenum">
              <a:rPr lang="en-US" smtClean="0"/>
              <a:t>24</a:t>
            </a:fld>
            <a:endParaRPr lang="en-US" dirty="0"/>
          </a:p>
        </p:txBody>
      </p:sp>
    </p:spTree>
    <p:extLst>
      <p:ext uri="{BB962C8B-B14F-4D97-AF65-F5344CB8AC3E}">
        <p14:creationId xmlns:p14="http://schemas.microsoft.com/office/powerpoint/2010/main" val="17336867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12064-F532-4155-8A07-92733F7084FF}"/>
              </a:ext>
            </a:extLst>
          </p:cNvPr>
          <p:cNvSpPr>
            <a:spLocks noGrp="1"/>
          </p:cNvSpPr>
          <p:nvPr>
            <p:ph type="title"/>
          </p:nvPr>
        </p:nvSpPr>
        <p:spPr/>
        <p:txBody>
          <a:bodyPr anchor="t"/>
          <a:lstStyle/>
          <a:p>
            <a:r>
              <a:rPr lang="en-US" sz="2800" dirty="0"/>
              <a:t>Outline of our machine learning process</a:t>
            </a:r>
          </a:p>
        </p:txBody>
      </p:sp>
      <p:graphicFrame>
        <p:nvGraphicFramePr>
          <p:cNvPr id="4" name="Diagram 3">
            <a:extLst>
              <a:ext uri="{FF2B5EF4-FFF2-40B4-BE49-F238E27FC236}">
                <a16:creationId xmlns:a16="http://schemas.microsoft.com/office/drawing/2014/main" id="{671EA01E-2EF5-41DF-88CE-B4F9BA2ADE6B}"/>
              </a:ext>
            </a:extLst>
          </p:cNvPr>
          <p:cNvGraphicFramePr/>
          <p:nvPr>
            <p:extLst/>
          </p:nvPr>
        </p:nvGraphicFramePr>
        <p:xfrm>
          <a:off x="1908976" y="1065401"/>
          <a:ext cx="6697211" cy="42781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1850BDE4-D77D-419D-8058-45E07640A879}"/>
              </a:ext>
            </a:extLst>
          </p:cNvPr>
          <p:cNvSpPr txBox="1"/>
          <p:nvPr/>
        </p:nvSpPr>
        <p:spPr bwMode="auto">
          <a:xfrm>
            <a:off x="1818096" y="5343554"/>
            <a:ext cx="1661020"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spAutoFit/>
          </a:bodyPr>
          <a:lstStyle/>
          <a:p>
            <a:pPr algn="ctr" eaLnBrk="1" hangingPunct="1">
              <a:defRPr/>
            </a:pPr>
            <a:r>
              <a:rPr lang="en-US" sz="1200" dirty="0">
                <a:solidFill>
                  <a:srgbClr val="000000"/>
                </a:solidFill>
                <a:latin typeface="Glacial Indifference" charset="0"/>
              </a:rPr>
              <a:t>File the discovery statistical analysis plan to regulatory document vault</a:t>
            </a:r>
          </a:p>
        </p:txBody>
      </p:sp>
      <p:sp>
        <p:nvSpPr>
          <p:cNvPr id="6" name="TextBox 5">
            <a:extLst>
              <a:ext uri="{FF2B5EF4-FFF2-40B4-BE49-F238E27FC236}">
                <a16:creationId xmlns:a16="http://schemas.microsoft.com/office/drawing/2014/main" id="{D8BDCE4F-AA3C-485C-A898-5EECD0F609E0}"/>
              </a:ext>
            </a:extLst>
          </p:cNvPr>
          <p:cNvSpPr txBox="1"/>
          <p:nvPr/>
        </p:nvSpPr>
        <p:spPr bwMode="auto">
          <a:xfrm>
            <a:off x="5219364" y="5343554"/>
            <a:ext cx="1793846"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spAutoFit/>
          </a:bodyPr>
          <a:lstStyle/>
          <a:p>
            <a:pPr algn="ctr" eaLnBrk="1" hangingPunct="1">
              <a:defRPr/>
            </a:pPr>
            <a:r>
              <a:rPr lang="en-US" sz="1200" dirty="0">
                <a:solidFill>
                  <a:srgbClr val="000000"/>
                </a:solidFill>
                <a:latin typeface="Glacial Indifference" charset="0"/>
              </a:rPr>
              <a:t>File the technical summary in regulatory document vault; initiate Development under Design Controls</a:t>
            </a:r>
          </a:p>
        </p:txBody>
      </p:sp>
      <p:sp>
        <p:nvSpPr>
          <p:cNvPr id="7" name="TextBox 6">
            <a:extLst>
              <a:ext uri="{FF2B5EF4-FFF2-40B4-BE49-F238E27FC236}">
                <a16:creationId xmlns:a16="http://schemas.microsoft.com/office/drawing/2014/main" id="{54A9AD85-1F4B-4F45-A8BA-E0EEA09FED23}"/>
              </a:ext>
            </a:extLst>
          </p:cNvPr>
          <p:cNvSpPr txBox="1"/>
          <p:nvPr/>
        </p:nvSpPr>
        <p:spPr bwMode="auto">
          <a:xfrm>
            <a:off x="6985227" y="5343554"/>
            <a:ext cx="1793846"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spAutoFit/>
          </a:bodyPr>
          <a:lstStyle/>
          <a:p>
            <a:pPr algn="ctr" eaLnBrk="1" hangingPunct="1">
              <a:defRPr/>
            </a:pPr>
            <a:r>
              <a:rPr lang="en-US" sz="1200" dirty="0">
                <a:solidFill>
                  <a:srgbClr val="000000"/>
                </a:solidFill>
                <a:latin typeface="Glacial Indifference" charset="0"/>
              </a:rPr>
              <a:t>Complete all phases of Design Controls, complete relevant regulatory requirements</a:t>
            </a:r>
          </a:p>
        </p:txBody>
      </p:sp>
      <p:sp>
        <p:nvSpPr>
          <p:cNvPr id="8" name="TextBox 7">
            <a:extLst>
              <a:ext uri="{FF2B5EF4-FFF2-40B4-BE49-F238E27FC236}">
                <a16:creationId xmlns:a16="http://schemas.microsoft.com/office/drawing/2014/main" id="{D37C6334-35A4-456E-9C87-3AB6BE8F5858}"/>
              </a:ext>
            </a:extLst>
          </p:cNvPr>
          <p:cNvSpPr txBox="1"/>
          <p:nvPr/>
        </p:nvSpPr>
        <p:spPr bwMode="auto">
          <a:xfrm>
            <a:off x="3484226" y="5343554"/>
            <a:ext cx="1726249"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spAutoFit/>
          </a:bodyPr>
          <a:lstStyle/>
          <a:p>
            <a:pPr algn="ctr" eaLnBrk="1" hangingPunct="1">
              <a:defRPr/>
            </a:pPr>
            <a:r>
              <a:rPr lang="en-US" sz="1200" dirty="0">
                <a:solidFill>
                  <a:srgbClr val="000000"/>
                </a:solidFill>
                <a:latin typeface="Glacial Indifference" charset="0"/>
              </a:rPr>
              <a:t>File the refinement statistical analysis plan for #1 to regulatory document vault</a:t>
            </a:r>
          </a:p>
        </p:txBody>
      </p:sp>
      <p:sp>
        <p:nvSpPr>
          <p:cNvPr id="9" name="Arrow: Down 8">
            <a:extLst>
              <a:ext uri="{FF2B5EF4-FFF2-40B4-BE49-F238E27FC236}">
                <a16:creationId xmlns:a16="http://schemas.microsoft.com/office/drawing/2014/main" id="{5DAE0744-614B-4721-A72E-7D588D521A9F}"/>
              </a:ext>
            </a:extLst>
          </p:cNvPr>
          <p:cNvSpPr/>
          <p:nvPr/>
        </p:nvSpPr>
        <p:spPr>
          <a:xfrm>
            <a:off x="7759670" y="5158995"/>
            <a:ext cx="244960" cy="184558"/>
          </a:xfrm>
          <a:prstGeom prst="downArrow">
            <a:avLst/>
          </a:prstGeom>
          <a:solidFill>
            <a:schemeClr val="tx1">
              <a:lumMod val="95000"/>
              <a:lumOff val="5000"/>
            </a:schemeClr>
          </a:solidFill>
          <a:ln>
            <a:solidFill>
              <a:schemeClr val="bg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defRPr/>
            </a:pPr>
            <a:endParaRPr lang="en-US" b="1" dirty="0">
              <a:ln w="12700">
                <a:noFill/>
              </a:ln>
              <a:solidFill>
                <a:srgbClr val="2E3639"/>
              </a:solidFill>
              <a:latin typeface="Glacial Indifference" pitchFamily="50" charset="0"/>
            </a:endParaRPr>
          </a:p>
        </p:txBody>
      </p:sp>
      <p:sp>
        <p:nvSpPr>
          <p:cNvPr id="11" name="Arrow: Down 10">
            <a:extLst>
              <a:ext uri="{FF2B5EF4-FFF2-40B4-BE49-F238E27FC236}">
                <a16:creationId xmlns:a16="http://schemas.microsoft.com/office/drawing/2014/main" id="{7914FDD9-7FBB-425D-8764-F93BF39B9633}"/>
              </a:ext>
            </a:extLst>
          </p:cNvPr>
          <p:cNvSpPr/>
          <p:nvPr/>
        </p:nvSpPr>
        <p:spPr>
          <a:xfrm>
            <a:off x="5993950" y="5158995"/>
            <a:ext cx="244960" cy="184558"/>
          </a:xfrm>
          <a:prstGeom prst="downArrow">
            <a:avLst/>
          </a:prstGeom>
          <a:solidFill>
            <a:schemeClr val="tx1">
              <a:lumMod val="95000"/>
              <a:lumOff val="5000"/>
            </a:schemeClr>
          </a:solidFill>
          <a:ln>
            <a:solidFill>
              <a:schemeClr val="bg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defRPr/>
            </a:pPr>
            <a:endParaRPr lang="en-US" b="1" dirty="0">
              <a:ln w="12700">
                <a:noFill/>
              </a:ln>
              <a:solidFill>
                <a:srgbClr val="2E3639"/>
              </a:solidFill>
              <a:latin typeface="Glacial Indifference" pitchFamily="50" charset="0"/>
            </a:endParaRPr>
          </a:p>
        </p:txBody>
      </p:sp>
      <p:sp>
        <p:nvSpPr>
          <p:cNvPr id="12" name="Arrow: Down 11">
            <a:extLst>
              <a:ext uri="{FF2B5EF4-FFF2-40B4-BE49-F238E27FC236}">
                <a16:creationId xmlns:a16="http://schemas.microsoft.com/office/drawing/2014/main" id="{2CF7F498-ABD7-4DE5-9203-3FE6DEE6AAA1}"/>
              </a:ext>
            </a:extLst>
          </p:cNvPr>
          <p:cNvSpPr/>
          <p:nvPr/>
        </p:nvSpPr>
        <p:spPr>
          <a:xfrm>
            <a:off x="4228230" y="5158995"/>
            <a:ext cx="244960" cy="184558"/>
          </a:xfrm>
          <a:prstGeom prst="downArrow">
            <a:avLst/>
          </a:prstGeom>
          <a:solidFill>
            <a:schemeClr val="tx1">
              <a:lumMod val="95000"/>
              <a:lumOff val="5000"/>
            </a:schemeClr>
          </a:solidFill>
          <a:ln>
            <a:solidFill>
              <a:schemeClr val="bg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defRPr/>
            </a:pPr>
            <a:endParaRPr lang="en-US" b="1" dirty="0">
              <a:ln w="12700">
                <a:noFill/>
              </a:ln>
              <a:solidFill>
                <a:srgbClr val="2E3639"/>
              </a:solidFill>
              <a:latin typeface="Glacial Indifference" pitchFamily="50" charset="0"/>
            </a:endParaRPr>
          </a:p>
        </p:txBody>
      </p:sp>
      <p:sp>
        <p:nvSpPr>
          <p:cNvPr id="13" name="Arrow: Down 12">
            <a:extLst>
              <a:ext uri="{FF2B5EF4-FFF2-40B4-BE49-F238E27FC236}">
                <a16:creationId xmlns:a16="http://schemas.microsoft.com/office/drawing/2014/main" id="{3A95E74D-92A0-4E1B-97F3-60A8A26375F9}"/>
              </a:ext>
            </a:extLst>
          </p:cNvPr>
          <p:cNvSpPr/>
          <p:nvPr/>
        </p:nvSpPr>
        <p:spPr>
          <a:xfrm flipV="1">
            <a:off x="2538011" y="5158995"/>
            <a:ext cx="244960" cy="184558"/>
          </a:xfrm>
          <a:prstGeom prst="downArrow">
            <a:avLst/>
          </a:prstGeom>
          <a:solidFill>
            <a:schemeClr val="tx1">
              <a:lumMod val="95000"/>
              <a:lumOff val="5000"/>
            </a:schemeClr>
          </a:solidFill>
          <a:ln>
            <a:solidFill>
              <a:schemeClr val="bg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defRPr/>
            </a:pPr>
            <a:endParaRPr lang="en-US" b="1" dirty="0">
              <a:ln w="12700">
                <a:noFill/>
              </a:ln>
              <a:solidFill>
                <a:srgbClr val="2E3639"/>
              </a:solidFill>
              <a:latin typeface="Glacial Indifference" pitchFamily="50" charset="0"/>
            </a:endParaRPr>
          </a:p>
        </p:txBody>
      </p:sp>
      <p:sp>
        <p:nvSpPr>
          <p:cNvPr id="14" name="TextBox 13">
            <a:extLst>
              <a:ext uri="{FF2B5EF4-FFF2-40B4-BE49-F238E27FC236}">
                <a16:creationId xmlns:a16="http://schemas.microsoft.com/office/drawing/2014/main" id="{A1352AEA-BE69-4E1D-A62E-59DA4A74D2EA}"/>
              </a:ext>
            </a:extLst>
          </p:cNvPr>
          <p:cNvSpPr txBox="1"/>
          <p:nvPr/>
        </p:nvSpPr>
        <p:spPr bwMode="auto">
          <a:xfrm rot="18154916">
            <a:off x="2687942" y="2719783"/>
            <a:ext cx="1517616" cy="7848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spAutoFit/>
          </a:bodyPr>
          <a:lstStyle/>
          <a:p>
            <a:pPr eaLnBrk="1" hangingPunct="1">
              <a:defRPr/>
            </a:pPr>
            <a:r>
              <a:rPr lang="en-US" sz="900" dirty="0">
                <a:solidFill>
                  <a:srgbClr val="000000"/>
                </a:solidFill>
                <a:latin typeface="Glacial Indifference" charset="0"/>
              </a:rPr>
              <a:t>Assay QA/QC</a:t>
            </a:r>
          </a:p>
          <a:p>
            <a:pPr eaLnBrk="1" hangingPunct="1">
              <a:defRPr/>
            </a:pPr>
            <a:r>
              <a:rPr lang="en-US" sz="900" dirty="0">
                <a:solidFill>
                  <a:srgbClr val="000000"/>
                </a:solidFill>
                <a:latin typeface="Glacial Indifference" charset="0"/>
              </a:rPr>
              <a:t>Sample quality</a:t>
            </a:r>
          </a:p>
          <a:p>
            <a:pPr eaLnBrk="1" hangingPunct="1">
              <a:defRPr/>
            </a:pPr>
            <a:r>
              <a:rPr lang="en-US" sz="900" dirty="0">
                <a:solidFill>
                  <a:srgbClr val="000000"/>
                </a:solidFill>
                <a:latin typeface="Glacial Indifference" charset="0"/>
              </a:rPr>
              <a:t>Site to site variability</a:t>
            </a:r>
          </a:p>
          <a:p>
            <a:pPr eaLnBrk="1" hangingPunct="1">
              <a:defRPr/>
            </a:pPr>
            <a:r>
              <a:rPr lang="en-US" sz="900" dirty="0">
                <a:solidFill>
                  <a:srgbClr val="000000"/>
                </a:solidFill>
                <a:latin typeface="Glacial Indifference" charset="0"/>
              </a:rPr>
              <a:t>False discovery correction</a:t>
            </a:r>
          </a:p>
          <a:p>
            <a:pPr eaLnBrk="1" hangingPunct="1">
              <a:defRPr/>
            </a:pPr>
            <a:r>
              <a:rPr lang="en-US" sz="900" dirty="0">
                <a:solidFill>
                  <a:srgbClr val="000000"/>
                </a:solidFill>
                <a:latin typeface="Glacial Indifference" charset="0"/>
              </a:rPr>
              <a:t>Univariate Lists</a:t>
            </a:r>
          </a:p>
        </p:txBody>
      </p:sp>
      <p:cxnSp>
        <p:nvCxnSpPr>
          <p:cNvPr id="16" name="Straight Connector 15">
            <a:extLst>
              <a:ext uri="{FF2B5EF4-FFF2-40B4-BE49-F238E27FC236}">
                <a16:creationId xmlns:a16="http://schemas.microsoft.com/office/drawing/2014/main" id="{79B631D1-B76D-4170-8DF9-32D7C042CF12}"/>
              </a:ext>
            </a:extLst>
          </p:cNvPr>
          <p:cNvCxnSpPr/>
          <p:nvPr/>
        </p:nvCxnSpPr>
        <p:spPr>
          <a:xfrm>
            <a:off x="6129853" y="3277999"/>
            <a:ext cx="0" cy="24328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Arrow: Right 16">
            <a:extLst>
              <a:ext uri="{FF2B5EF4-FFF2-40B4-BE49-F238E27FC236}">
                <a16:creationId xmlns:a16="http://schemas.microsoft.com/office/drawing/2014/main" id="{E548B69B-FB53-4E7D-BE05-7FC861E8B006}"/>
              </a:ext>
            </a:extLst>
          </p:cNvPr>
          <p:cNvSpPr/>
          <p:nvPr/>
        </p:nvSpPr>
        <p:spPr>
          <a:xfrm>
            <a:off x="8667323" y="1837387"/>
            <a:ext cx="465826" cy="2881223"/>
          </a:xfrm>
          <a:prstGeom prst="rightArrow">
            <a:avLst/>
          </a:prstGeom>
          <a:solidFill>
            <a:schemeClr val="bg2"/>
          </a:solidFill>
          <a:ln>
            <a:solidFill>
              <a:schemeClr val="bg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defRPr/>
            </a:pPr>
            <a:endParaRPr lang="en-US" b="1" dirty="0">
              <a:ln w="12700">
                <a:noFill/>
              </a:ln>
              <a:solidFill>
                <a:srgbClr val="2E3639"/>
              </a:solidFill>
              <a:latin typeface="Glacial Indifference" pitchFamily="50" charset="0"/>
            </a:endParaRPr>
          </a:p>
        </p:txBody>
      </p:sp>
      <p:sp>
        <p:nvSpPr>
          <p:cNvPr id="18" name="TextBox 17">
            <a:extLst>
              <a:ext uri="{FF2B5EF4-FFF2-40B4-BE49-F238E27FC236}">
                <a16:creationId xmlns:a16="http://schemas.microsoft.com/office/drawing/2014/main" id="{D2293DD5-3543-4784-8C06-D4DE091DC3A6}"/>
              </a:ext>
            </a:extLst>
          </p:cNvPr>
          <p:cNvSpPr txBox="1"/>
          <p:nvPr/>
        </p:nvSpPr>
        <p:spPr bwMode="auto">
          <a:xfrm>
            <a:off x="9196097" y="2585501"/>
            <a:ext cx="1423358" cy="13849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spAutoFit/>
          </a:bodyPr>
          <a:lstStyle/>
          <a:p>
            <a:pPr eaLnBrk="1" hangingPunct="1">
              <a:defRPr/>
            </a:pPr>
            <a:r>
              <a:rPr lang="en-US" sz="1400" dirty="0">
                <a:solidFill>
                  <a:srgbClr val="000000"/>
                </a:solidFill>
                <a:latin typeface="Glacial Indifference" charset="0"/>
              </a:rPr>
              <a:t>Implementation on SOMAscan platform for CV Preventative Health &amp; Clinical Trials</a:t>
            </a:r>
          </a:p>
        </p:txBody>
      </p:sp>
      <p:sp>
        <p:nvSpPr>
          <p:cNvPr id="19" name="&quot;Not Allowed&quot; Symbol 18">
            <a:extLst>
              <a:ext uri="{FF2B5EF4-FFF2-40B4-BE49-F238E27FC236}">
                <a16:creationId xmlns:a16="http://schemas.microsoft.com/office/drawing/2014/main" id="{AA69FEE6-E469-4BEF-B52B-E2CFB7F6E43C}"/>
              </a:ext>
            </a:extLst>
          </p:cNvPr>
          <p:cNvSpPr/>
          <p:nvPr/>
        </p:nvSpPr>
        <p:spPr>
          <a:xfrm>
            <a:off x="5006864" y="4716396"/>
            <a:ext cx="172887" cy="184558"/>
          </a:xfrm>
          <a:prstGeom prst="noSmoking">
            <a:avLst/>
          </a:prstGeom>
          <a:solidFill>
            <a:schemeClr val="tx1">
              <a:lumMod val="75000"/>
              <a:lumOff val="25000"/>
            </a:schemeClr>
          </a:solidFill>
          <a:ln>
            <a:solidFill>
              <a:schemeClr val="bg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defRPr/>
            </a:pPr>
            <a:endParaRPr lang="en-US" b="1" dirty="0">
              <a:ln w="12700">
                <a:noFill/>
              </a:ln>
              <a:solidFill>
                <a:srgbClr val="2E3639"/>
              </a:solidFill>
              <a:latin typeface="Glacial Indifference" pitchFamily="50" charset="0"/>
            </a:endParaRPr>
          </a:p>
        </p:txBody>
      </p:sp>
      <p:sp>
        <p:nvSpPr>
          <p:cNvPr id="20" name="&quot;Not Allowed&quot; Symbol 19">
            <a:extLst>
              <a:ext uri="{FF2B5EF4-FFF2-40B4-BE49-F238E27FC236}">
                <a16:creationId xmlns:a16="http://schemas.microsoft.com/office/drawing/2014/main" id="{8FDCA64F-865B-4D10-BAA3-667ACDF5898B}"/>
              </a:ext>
            </a:extLst>
          </p:cNvPr>
          <p:cNvSpPr/>
          <p:nvPr/>
        </p:nvSpPr>
        <p:spPr>
          <a:xfrm>
            <a:off x="5006864" y="4034686"/>
            <a:ext cx="172887" cy="184558"/>
          </a:xfrm>
          <a:prstGeom prst="noSmoking">
            <a:avLst/>
          </a:prstGeom>
          <a:solidFill>
            <a:schemeClr val="tx1">
              <a:lumMod val="75000"/>
              <a:lumOff val="25000"/>
            </a:schemeClr>
          </a:solidFill>
          <a:ln>
            <a:solidFill>
              <a:schemeClr val="bg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defRPr/>
            </a:pPr>
            <a:endParaRPr lang="en-US" b="1" dirty="0">
              <a:ln w="12700">
                <a:noFill/>
              </a:ln>
              <a:solidFill>
                <a:srgbClr val="2E3639"/>
              </a:solidFill>
              <a:latin typeface="Glacial Indifference" pitchFamily="50" charset="0"/>
            </a:endParaRPr>
          </a:p>
        </p:txBody>
      </p:sp>
      <p:sp>
        <p:nvSpPr>
          <p:cNvPr id="3" name="Slide Number Placeholder 2">
            <a:extLst>
              <a:ext uri="{FF2B5EF4-FFF2-40B4-BE49-F238E27FC236}">
                <a16:creationId xmlns:a16="http://schemas.microsoft.com/office/drawing/2014/main" id="{40F34A3E-5FE3-4BE7-A37E-9EFC1C4F2AF0}"/>
              </a:ext>
            </a:extLst>
          </p:cNvPr>
          <p:cNvSpPr>
            <a:spLocks noGrp="1"/>
          </p:cNvSpPr>
          <p:nvPr>
            <p:ph type="sldNum" sz="quarter" idx="12"/>
          </p:nvPr>
        </p:nvSpPr>
        <p:spPr/>
        <p:txBody>
          <a:bodyPr/>
          <a:lstStyle/>
          <a:p>
            <a:fld id="{0DE3ABC3-23C9-1446-8C4B-3005995F2FB6}" type="slidenum">
              <a:rPr lang="en-US" smtClean="0"/>
              <a:t>25</a:t>
            </a:fld>
            <a:endParaRPr lang="en-US"/>
          </a:p>
        </p:txBody>
      </p:sp>
    </p:spTree>
    <p:extLst>
      <p:ext uri="{BB962C8B-B14F-4D97-AF65-F5344CB8AC3E}">
        <p14:creationId xmlns:p14="http://schemas.microsoft.com/office/powerpoint/2010/main" val="2021138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10F5DA1-4D9D-EA42-A217-3DF9093289B2}"/>
              </a:ext>
            </a:extLst>
          </p:cNvPr>
          <p:cNvSpPr>
            <a:spLocks noGrp="1"/>
          </p:cNvSpPr>
          <p:nvPr>
            <p:ph type="sldNum" sz="quarter" idx="12"/>
          </p:nvPr>
        </p:nvSpPr>
        <p:spPr/>
        <p:txBody>
          <a:bodyPr/>
          <a:lstStyle/>
          <a:p>
            <a:fld id="{0DE3ABC3-23C9-1446-8C4B-3005995F2FB6}" type="slidenum">
              <a:rPr lang="en-US" smtClean="0"/>
              <a:t>3</a:t>
            </a:fld>
            <a:endParaRPr lang="en-US" dirty="0"/>
          </a:p>
        </p:txBody>
      </p:sp>
      <p:pic>
        <p:nvPicPr>
          <p:cNvPr id="4" name="Picture 3">
            <a:extLst>
              <a:ext uri="{FF2B5EF4-FFF2-40B4-BE49-F238E27FC236}">
                <a16:creationId xmlns:a16="http://schemas.microsoft.com/office/drawing/2014/main" id="{365140BE-9FEB-BE40-A3A8-3122DAA1C666}"/>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6375"/>
                    </a14:imgEffect>
                    <a14:imgEffect>
                      <a14:saturation sat="82000"/>
                    </a14:imgEffect>
                    <a14:imgEffect>
                      <a14:brightnessContrast bright="19000"/>
                    </a14:imgEffect>
                  </a14:imgLayer>
                </a14:imgProps>
              </a:ext>
            </a:extLst>
          </a:blip>
          <a:srcRect t="626"/>
          <a:stretch/>
        </p:blipFill>
        <p:spPr>
          <a:xfrm>
            <a:off x="827081" y="345988"/>
            <a:ext cx="10526719" cy="5884211"/>
          </a:xfrm>
          <a:prstGeom prst="rect">
            <a:avLst/>
          </a:prstGeom>
        </p:spPr>
      </p:pic>
      <p:sp>
        <p:nvSpPr>
          <p:cNvPr id="5" name="Freeform 4">
            <a:extLst>
              <a:ext uri="{FF2B5EF4-FFF2-40B4-BE49-F238E27FC236}">
                <a16:creationId xmlns:a16="http://schemas.microsoft.com/office/drawing/2014/main" id="{A479CF73-0E4A-5B4D-A976-9D6DA5D32707}"/>
              </a:ext>
            </a:extLst>
          </p:cNvPr>
          <p:cNvSpPr/>
          <p:nvPr/>
        </p:nvSpPr>
        <p:spPr>
          <a:xfrm>
            <a:off x="6447072" y="3098608"/>
            <a:ext cx="26093" cy="306000"/>
          </a:xfrm>
          <a:custGeom>
            <a:avLst/>
            <a:gdLst>
              <a:gd name="connsiteX0" fmla="*/ 8093 w 26093"/>
              <a:gd name="connsiteY0" fmla="*/ 0 h 306000"/>
              <a:gd name="connsiteX1" fmla="*/ 893 w 26093"/>
              <a:gd name="connsiteY1" fmla="*/ 187200 h 306000"/>
              <a:gd name="connsiteX2" fmla="*/ 26093 w 26093"/>
              <a:gd name="connsiteY2" fmla="*/ 306000 h 306000"/>
              <a:gd name="connsiteX3" fmla="*/ 26093 w 26093"/>
              <a:gd name="connsiteY3" fmla="*/ 306000 h 306000"/>
            </a:gdLst>
            <a:ahLst/>
            <a:cxnLst>
              <a:cxn ang="0">
                <a:pos x="connsiteX0" y="connsiteY0"/>
              </a:cxn>
              <a:cxn ang="0">
                <a:pos x="connsiteX1" y="connsiteY1"/>
              </a:cxn>
              <a:cxn ang="0">
                <a:pos x="connsiteX2" y="connsiteY2"/>
              </a:cxn>
              <a:cxn ang="0">
                <a:pos x="connsiteX3" y="connsiteY3"/>
              </a:cxn>
            </a:cxnLst>
            <a:rect l="l" t="t" r="r" b="b"/>
            <a:pathLst>
              <a:path w="26093" h="306000">
                <a:moveTo>
                  <a:pt x="8093" y="0"/>
                </a:moveTo>
                <a:cubicBezTo>
                  <a:pt x="2993" y="68100"/>
                  <a:pt x="-2107" y="136200"/>
                  <a:pt x="893" y="187200"/>
                </a:cubicBezTo>
                <a:cubicBezTo>
                  <a:pt x="3893" y="238200"/>
                  <a:pt x="26093" y="306000"/>
                  <a:pt x="26093" y="306000"/>
                </a:cubicBezTo>
                <a:lnTo>
                  <a:pt x="26093" y="306000"/>
                </a:lnTo>
              </a:path>
            </a:pathLst>
          </a:custGeom>
          <a:no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lacial Indifference" pitchFamily="2" charset="0"/>
            </a:endParaRPr>
          </a:p>
        </p:txBody>
      </p:sp>
      <p:sp>
        <p:nvSpPr>
          <p:cNvPr id="6" name="TextBox 5">
            <a:extLst>
              <a:ext uri="{FF2B5EF4-FFF2-40B4-BE49-F238E27FC236}">
                <a16:creationId xmlns:a16="http://schemas.microsoft.com/office/drawing/2014/main" id="{1A37AAE5-362D-3645-A449-EE025B9CD179}"/>
              </a:ext>
            </a:extLst>
          </p:cNvPr>
          <p:cNvSpPr txBox="1"/>
          <p:nvPr/>
        </p:nvSpPr>
        <p:spPr>
          <a:xfrm>
            <a:off x="7954568" y="2449707"/>
            <a:ext cx="744588" cy="246221"/>
          </a:xfrm>
          <a:prstGeom prst="rect">
            <a:avLst/>
          </a:prstGeom>
          <a:solidFill>
            <a:srgbClr val="007A53"/>
          </a:solidFill>
          <a:ln>
            <a:noFill/>
          </a:ln>
          <a:effectLst/>
        </p:spPr>
        <p:txBody>
          <a:bodyPr wrap="square" rtlCol="0">
            <a:spAutoFit/>
          </a:bodyPr>
          <a:lstStyle/>
          <a:p>
            <a:pPr algn="ctr"/>
            <a:r>
              <a:rPr lang="en-US" sz="1000" b="1" spc="30" dirty="0">
                <a:solidFill>
                  <a:schemeClr val="bg1"/>
                </a:solidFill>
                <a:latin typeface="Glacial Indifference" pitchFamily="2" charset="0"/>
              </a:rPr>
              <a:t>Healthy</a:t>
            </a:r>
          </a:p>
        </p:txBody>
      </p:sp>
      <p:sp>
        <p:nvSpPr>
          <p:cNvPr id="7" name="TextBox 6">
            <a:extLst>
              <a:ext uri="{FF2B5EF4-FFF2-40B4-BE49-F238E27FC236}">
                <a16:creationId xmlns:a16="http://schemas.microsoft.com/office/drawing/2014/main" id="{04242B8E-245C-CB43-A1CB-F19237025520}"/>
              </a:ext>
            </a:extLst>
          </p:cNvPr>
          <p:cNvSpPr txBox="1"/>
          <p:nvPr/>
        </p:nvSpPr>
        <p:spPr>
          <a:xfrm>
            <a:off x="1848666" y="2785991"/>
            <a:ext cx="1794081" cy="400110"/>
          </a:xfrm>
          <a:prstGeom prst="rect">
            <a:avLst/>
          </a:prstGeom>
          <a:solidFill>
            <a:srgbClr val="00A499"/>
          </a:solidFill>
          <a:ln>
            <a:noFill/>
          </a:ln>
          <a:effectLst/>
        </p:spPr>
        <p:txBody>
          <a:bodyPr wrap="none" rtlCol="0">
            <a:spAutoFit/>
          </a:bodyPr>
          <a:lstStyle/>
          <a:p>
            <a:r>
              <a:rPr lang="en-US" sz="2000" b="1" dirty="0">
                <a:solidFill>
                  <a:schemeClr val="bg1"/>
                </a:solidFill>
                <a:latin typeface="Glacial Indifference" pitchFamily="2" charset="0"/>
              </a:rPr>
              <a:t> Predisposed </a:t>
            </a:r>
          </a:p>
        </p:txBody>
      </p:sp>
      <p:sp>
        <p:nvSpPr>
          <p:cNvPr id="8" name="TextBox 7">
            <a:extLst>
              <a:ext uri="{FF2B5EF4-FFF2-40B4-BE49-F238E27FC236}">
                <a16:creationId xmlns:a16="http://schemas.microsoft.com/office/drawing/2014/main" id="{E3C616EA-0913-C44D-A595-7725F1FC7B25}"/>
              </a:ext>
            </a:extLst>
          </p:cNvPr>
          <p:cNvSpPr txBox="1"/>
          <p:nvPr/>
        </p:nvSpPr>
        <p:spPr>
          <a:xfrm>
            <a:off x="8057851" y="3245176"/>
            <a:ext cx="1415772" cy="307777"/>
          </a:xfrm>
          <a:prstGeom prst="rect">
            <a:avLst/>
          </a:prstGeom>
          <a:solidFill>
            <a:srgbClr val="006BA6"/>
          </a:solidFill>
          <a:ln>
            <a:noFill/>
          </a:ln>
          <a:effectLst/>
        </p:spPr>
        <p:txBody>
          <a:bodyPr wrap="none" rtlCol="0">
            <a:spAutoFit/>
          </a:bodyPr>
          <a:lstStyle/>
          <a:p>
            <a:r>
              <a:rPr lang="en-US" sz="1400" b="1" dirty="0">
                <a:solidFill>
                  <a:schemeClr val="bg1"/>
                </a:solidFill>
                <a:latin typeface="Glacial Indifference" pitchFamily="2" charset="0"/>
              </a:rPr>
              <a:t> On The Ledge </a:t>
            </a:r>
          </a:p>
        </p:txBody>
      </p:sp>
      <p:sp>
        <p:nvSpPr>
          <p:cNvPr id="9" name="TextBox 8">
            <a:extLst>
              <a:ext uri="{FF2B5EF4-FFF2-40B4-BE49-F238E27FC236}">
                <a16:creationId xmlns:a16="http://schemas.microsoft.com/office/drawing/2014/main" id="{EA688B02-041F-FA4A-B829-27250124A19E}"/>
              </a:ext>
            </a:extLst>
          </p:cNvPr>
          <p:cNvSpPr txBox="1"/>
          <p:nvPr/>
        </p:nvSpPr>
        <p:spPr>
          <a:xfrm>
            <a:off x="8646952" y="4120777"/>
            <a:ext cx="2247731" cy="369332"/>
          </a:xfrm>
          <a:prstGeom prst="rect">
            <a:avLst/>
          </a:prstGeom>
          <a:solidFill>
            <a:srgbClr val="840B55"/>
          </a:solidFill>
          <a:ln>
            <a:noFill/>
          </a:ln>
          <a:effectLst/>
        </p:spPr>
        <p:txBody>
          <a:bodyPr wrap="none" rtlCol="0">
            <a:spAutoFit/>
          </a:bodyPr>
          <a:lstStyle/>
          <a:p>
            <a:r>
              <a:rPr lang="en-US" b="1" dirty="0">
                <a:solidFill>
                  <a:schemeClr val="bg1"/>
                </a:solidFill>
                <a:latin typeface="Glacial Indifference" pitchFamily="2" charset="0"/>
              </a:rPr>
              <a:t> Walking Wounded </a:t>
            </a:r>
          </a:p>
        </p:txBody>
      </p:sp>
      <p:sp>
        <p:nvSpPr>
          <p:cNvPr id="10" name="TextBox 9">
            <a:extLst>
              <a:ext uri="{FF2B5EF4-FFF2-40B4-BE49-F238E27FC236}">
                <a16:creationId xmlns:a16="http://schemas.microsoft.com/office/drawing/2014/main" id="{A8E20C22-741A-064F-ADA0-6595E93FA034}"/>
              </a:ext>
            </a:extLst>
          </p:cNvPr>
          <p:cNvSpPr txBox="1"/>
          <p:nvPr/>
        </p:nvSpPr>
        <p:spPr>
          <a:xfrm>
            <a:off x="5811050" y="3100450"/>
            <a:ext cx="1874231" cy="338554"/>
          </a:xfrm>
          <a:prstGeom prst="rect">
            <a:avLst/>
          </a:prstGeom>
          <a:solidFill>
            <a:srgbClr val="0D4D97"/>
          </a:solidFill>
          <a:ln>
            <a:noFill/>
          </a:ln>
          <a:effectLst/>
        </p:spPr>
        <p:txBody>
          <a:bodyPr wrap="none" rtlCol="0">
            <a:spAutoFit/>
          </a:bodyPr>
          <a:lstStyle/>
          <a:p>
            <a:r>
              <a:rPr lang="en-US" sz="1600" b="1" dirty="0">
                <a:solidFill>
                  <a:schemeClr val="bg1"/>
                </a:solidFill>
                <a:latin typeface="Glacial Indifference" pitchFamily="2" charset="0"/>
              </a:rPr>
              <a:t> Under The Radar </a:t>
            </a:r>
          </a:p>
        </p:txBody>
      </p:sp>
      <p:sp>
        <p:nvSpPr>
          <p:cNvPr id="11" name="TextBox 10">
            <a:extLst>
              <a:ext uri="{FF2B5EF4-FFF2-40B4-BE49-F238E27FC236}">
                <a16:creationId xmlns:a16="http://schemas.microsoft.com/office/drawing/2014/main" id="{0361BF98-3E7A-3D47-AC6E-826F88B8CE6E}"/>
              </a:ext>
            </a:extLst>
          </p:cNvPr>
          <p:cNvSpPr txBox="1"/>
          <p:nvPr/>
        </p:nvSpPr>
        <p:spPr>
          <a:xfrm>
            <a:off x="9249664" y="2101598"/>
            <a:ext cx="745738" cy="261610"/>
          </a:xfrm>
          <a:prstGeom prst="rect">
            <a:avLst/>
          </a:prstGeom>
          <a:solidFill>
            <a:srgbClr val="007A53"/>
          </a:solidFill>
          <a:ln>
            <a:noFill/>
          </a:ln>
          <a:effectLst/>
        </p:spPr>
        <p:txBody>
          <a:bodyPr wrap="square" rtlCol="0">
            <a:spAutoFit/>
          </a:bodyPr>
          <a:lstStyle/>
          <a:p>
            <a:pPr algn="ctr"/>
            <a:r>
              <a:rPr lang="en-US" sz="1100" b="1" spc="30" dirty="0">
                <a:solidFill>
                  <a:schemeClr val="bg1"/>
                </a:solidFill>
                <a:latin typeface="Glacial Indifference" pitchFamily="2" charset="0"/>
              </a:rPr>
              <a:t> Healthy</a:t>
            </a:r>
          </a:p>
        </p:txBody>
      </p:sp>
      <p:sp>
        <p:nvSpPr>
          <p:cNvPr id="12" name="TextBox 11">
            <a:extLst>
              <a:ext uri="{FF2B5EF4-FFF2-40B4-BE49-F238E27FC236}">
                <a16:creationId xmlns:a16="http://schemas.microsoft.com/office/drawing/2014/main" id="{2AC391DF-EADD-4749-AE60-2537A0174003}"/>
              </a:ext>
            </a:extLst>
          </p:cNvPr>
          <p:cNvSpPr txBox="1"/>
          <p:nvPr/>
        </p:nvSpPr>
        <p:spPr>
          <a:xfrm>
            <a:off x="3425862" y="3288117"/>
            <a:ext cx="937436" cy="307777"/>
          </a:xfrm>
          <a:prstGeom prst="rect">
            <a:avLst/>
          </a:prstGeom>
          <a:solidFill>
            <a:srgbClr val="007A53"/>
          </a:solidFill>
          <a:ln>
            <a:noFill/>
          </a:ln>
          <a:effectLst/>
        </p:spPr>
        <p:txBody>
          <a:bodyPr wrap="none" rtlCol="0">
            <a:spAutoFit/>
          </a:bodyPr>
          <a:lstStyle/>
          <a:p>
            <a:pPr algn="ctr"/>
            <a:r>
              <a:rPr lang="en-US" sz="1400" b="1" spc="30" dirty="0">
                <a:solidFill>
                  <a:schemeClr val="bg1"/>
                </a:solidFill>
                <a:latin typeface="Glacial Indifference" pitchFamily="2" charset="0"/>
              </a:rPr>
              <a:t> Healthy </a:t>
            </a:r>
          </a:p>
        </p:txBody>
      </p:sp>
      <p:sp>
        <p:nvSpPr>
          <p:cNvPr id="13" name="TextBox 12">
            <a:extLst>
              <a:ext uri="{FF2B5EF4-FFF2-40B4-BE49-F238E27FC236}">
                <a16:creationId xmlns:a16="http://schemas.microsoft.com/office/drawing/2014/main" id="{4A086CAB-744E-1641-ABB7-63EF93AA4A57}"/>
              </a:ext>
            </a:extLst>
          </p:cNvPr>
          <p:cNvSpPr txBox="1"/>
          <p:nvPr/>
        </p:nvSpPr>
        <p:spPr>
          <a:xfrm>
            <a:off x="4741079" y="3522519"/>
            <a:ext cx="1144224" cy="369332"/>
          </a:xfrm>
          <a:prstGeom prst="rect">
            <a:avLst/>
          </a:prstGeom>
          <a:solidFill>
            <a:srgbClr val="007A53"/>
          </a:solidFill>
          <a:ln>
            <a:noFill/>
          </a:ln>
          <a:effectLst/>
        </p:spPr>
        <p:txBody>
          <a:bodyPr wrap="none" rtlCol="0">
            <a:spAutoFit/>
          </a:bodyPr>
          <a:lstStyle/>
          <a:p>
            <a:pPr algn="ctr"/>
            <a:r>
              <a:rPr lang="en-US" b="1" spc="30" dirty="0">
                <a:solidFill>
                  <a:schemeClr val="bg1"/>
                </a:solidFill>
                <a:latin typeface="Glacial Indifference" pitchFamily="2" charset="0"/>
              </a:rPr>
              <a:t> Healthy </a:t>
            </a:r>
          </a:p>
        </p:txBody>
      </p:sp>
    </p:spTree>
    <p:extLst>
      <p:ext uri="{BB962C8B-B14F-4D97-AF65-F5344CB8AC3E}">
        <p14:creationId xmlns:p14="http://schemas.microsoft.com/office/powerpoint/2010/main" val="3422219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p:tgtEl>
                                          <p:spTgt spid="11"/>
                                        </p:tgtEl>
                                        <p:attrNameLst>
                                          <p:attrName>ppt_y</p:attrName>
                                        </p:attrNameLst>
                                      </p:cBhvr>
                                      <p:tavLst>
                                        <p:tav tm="0">
                                          <p:val>
                                            <p:strVal val="#ppt_y+#ppt_h*1.125000"/>
                                          </p:val>
                                        </p:tav>
                                        <p:tav tm="100000">
                                          <p:val>
                                            <p:strVal val="#ppt_y"/>
                                          </p:val>
                                        </p:tav>
                                      </p:tavLst>
                                    </p:anim>
                                    <p:animEffect transition="in" filter="wipe(up)">
                                      <p:cBhvr>
                                        <p:cTn id="14" dur="500"/>
                                        <p:tgtEl>
                                          <p:spTgt spid="11"/>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p:tgtEl>
                                          <p:spTgt spid="13"/>
                                        </p:tgtEl>
                                        <p:attrNameLst>
                                          <p:attrName>ppt_y</p:attrName>
                                        </p:attrNameLst>
                                      </p:cBhvr>
                                      <p:tavLst>
                                        <p:tav tm="0">
                                          <p:val>
                                            <p:strVal val="#ppt_y+#ppt_h*1.125000"/>
                                          </p:val>
                                        </p:tav>
                                        <p:tav tm="100000">
                                          <p:val>
                                            <p:strVal val="#ppt_y"/>
                                          </p:val>
                                        </p:tav>
                                      </p:tavLst>
                                    </p:anim>
                                    <p:animEffect transition="in" filter="wipe(up)">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p:tgtEl>
                                          <p:spTgt spid="12"/>
                                        </p:tgtEl>
                                        <p:attrNameLst>
                                          <p:attrName>ppt_y</p:attrName>
                                        </p:attrNameLst>
                                      </p:cBhvr>
                                      <p:tavLst>
                                        <p:tav tm="0">
                                          <p:val>
                                            <p:strVal val="#ppt_y+#ppt_h*1.125000"/>
                                          </p:val>
                                        </p:tav>
                                        <p:tav tm="100000">
                                          <p:val>
                                            <p:strVal val="#ppt_y"/>
                                          </p:val>
                                        </p:tav>
                                      </p:tavLst>
                                    </p:anim>
                                    <p:animEffect transition="in" filter="wipe(up)">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p:tgtEl>
                                          <p:spTgt spid="7"/>
                                        </p:tgtEl>
                                        <p:attrNameLst>
                                          <p:attrName>ppt_y</p:attrName>
                                        </p:attrNameLst>
                                      </p:cBhvr>
                                      <p:tavLst>
                                        <p:tav tm="0">
                                          <p:val>
                                            <p:strVal val="#ppt_y+#ppt_h*1.125000"/>
                                          </p:val>
                                        </p:tav>
                                        <p:tav tm="100000">
                                          <p:val>
                                            <p:strVal val="#ppt_y"/>
                                          </p:val>
                                        </p:tav>
                                      </p:tavLst>
                                    </p:anim>
                                    <p:animEffect transition="in" filter="wipe(up)">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p:tgtEl>
                                          <p:spTgt spid="8"/>
                                        </p:tgtEl>
                                        <p:attrNameLst>
                                          <p:attrName>ppt_y</p:attrName>
                                        </p:attrNameLst>
                                      </p:cBhvr>
                                      <p:tavLst>
                                        <p:tav tm="0">
                                          <p:val>
                                            <p:strVal val="#ppt_y+#ppt_h*1.125000"/>
                                          </p:val>
                                        </p:tav>
                                        <p:tav tm="100000">
                                          <p:val>
                                            <p:strVal val="#ppt_y"/>
                                          </p:val>
                                        </p:tav>
                                      </p:tavLst>
                                    </p:anim>
                                    <p:animEffect transition="in" filter="wipe(up)">
                                      <p:cBhvr>
                                        <p:cTn id="38" dur="500"/>
                                        <p:tgtEl>
                                          <p:spTgt spid="8"/>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additive="base">
                                        <p:cTn id="43" dur="500"/>
                                        <p:tgtEl>
                                          <p:spTgt spid="10"/>
                                        </p:tgtEl>
                                        <p:attrNameLst>
                                          <p:attrName>ppt_y</p:attrName>
                                        </p:attrNameLst>
                                      </p:cBhvr>
                                      <p:tavLst>
                                        <p:tav tm="0">
                                          <p:val>
                                            <p:strVal val="#ppt_y+#ppt_h*1.125000"/>
                                          </p:val>
                                        </p:tav>
                                        <p:tav tm="100000">
                                          <p:val>
                                            <p:strVal val="#ppt_y"/>
                                          </p:val>
                                        </p:tav>
                                      </p:tavLst>
                                    </p:anim>
                                    <p:animEffect transition="in" filter="wipe(up)">
                                      <p:cBhvr>
                                        <p:cTn id="44" dur="500"/>
                                        <p:tgtEl>
                                          <p:spTgt spid="10"/>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p:tgtEl>
                                          <p:spTgt spid="9"/>
                                        </p:tgtEl>
                                        <p:attrNameLst>
                                          <p:attrName>ppt_y</p:attrName>
                                        </p:attrNameLst>
                                      </p:cBhvr>
                                      <p:tavLst>
                                        <p:tav tm="0">
                                          <p:val>
                                            <p:strVal val="#ppt_y+#ppt_h*1.125000"/>
                                          </p:val>
                                        </p:tav>
                                        <p:tav tm="100000">
                                          <p:val>
                                            <p:strVal val="#ppt_y"/>
                                          </p:val>
                                        </p:tav>
                                      </p:tavLst>
                                    </p:anim>
                                    <p:animEffect transition="in" filter="wipe(up)">
                                      <p:cBhvr>
                                        <p:cTn id="5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EADE09B-AD76-6645-9B3E-573A8A94E18E}"/>
              </a:ext>
            </a:extLst>
          </p:cNvPr>
          <p:cNvSpPr>
            <a:spLocks noGrp="1"/>
          </p:cNvSpPr>
          <p:nvPr>
            <p:ph type="title"/>
          </p:nvPr>
        </p:nvSpPr>
        <p:spPr/>
        <p:txBody>
          <a:bodyPr/>
          <a:lstStyle/>
          <a:p>
            <a:r>
              <a:rPr lang="en-US" sz="2800" b="1" dirty="0"/>
              <a:t>Why</a:t>
            </a:r>
            <a:r>
              <a:rPr lang="en-US" sz="2800" dirty="0"/>
              <a:t> would the world be interested in what we do?</a:t>
            </a:r>
          </a:p>
        </p:txBody>
      </p:sp>
      <p:grpSp>
        <p:nvGrpSpPr>
          <p:cNvPr id="5" name="Group 4">
            <a:extLst>
              <a:ext uri="{FF2B5EF4-FFF2-40B4-BE49-F238E27FC236}">
                <a16:creationId xmlns:a16="http://schemas.microsoft.com/office/drawing/2014/main" id="{DC323F50-64FA-A643-A471-90DA1F9EC902}"/>
              </a:ext>
            </a:extLst>
          </p:cNvPr>
          <p:cNvGrpSpPr/>
          <p:nvPr/>
        </p:nvGrpSpPr>
        <p:grpSpPr>
          <a:xfrm>
            <a:off x="3180689" y="1475379"/>
            <a:ext cx="6354146" cy="4424667"/>
            <a:chOff x="3883598" y="1475379"/>
            <a:chExt cx="6354146" cy="4424667"/>
          </a:xfrm>
        </p:grpSpPr>
        <p:pic>
          <p:nvPicPr>
            <p:cNvPr id="24" name="Picture 23">
              <a:extLst>
                <a:ext uri="{FF2B5EF4-FFF2-40B4-BE49-F238E27FC236}">
                  <a16:creationId xmlns:a16="http://schemas.microsoft.com/office/drawing/2014/main" id="{637F925A-2635-7347-BB6A-A69C0E134CB9}"/>
                </a:ext>
              </a:extLst>
            </p:cNvPr>
            <p:cNvPicPr>
              <a:picLocks noChangeAspect="1"/>
            </p:cNvPicPr>
            <p:nvPr/>
          </p:nvPicPr>
          <p:blipFill>
            <a:blip r:embed="rId3"/>
            <a:stretch>
              <a:fillRect/>
            </a:stretch>
          </p:blipFill>
          <p:spPr>
            <a:xfrm>
              <a:off x="3883598" y="1475379"/>
              <a:ext cx="6354146" cy="4424667"/>
            </a:xfrm>
            <a:prstGeom prst="rect">
              <a:avLst/>
            </a:prstGeom>
          </p:spPr>
        </p:pic>
        <p:sp>
          <p:nvSpPr>
            <p:cNvPr id="6" name="TextBox 5">
              <a:extLst>
                <a:ext uri="{FF2B5EF4-FFF2-40B4-BE49-F238E27FC236}">
                  <a16:creationId xmlns:a16="http://schemas.microsoft.com/office/drawing/2014/main" id="{D8B698AA-3786-5745-BF1D-B358127E8DF7}"/>
                </a:ext>
              </a:extLst>
            </p:cNvPr>
            <p:cNvSpPr txBox="1"/>
            <p:nvPr/>
          </p:nvSpPr>
          <p:spPr>
            <a:xfrm>
              <a:off x="7780232" y="2245833"/>
              <a:ext cx="2456974" cy="414494"/>
            </a:xfrm>
            <a:prstGeom prst="rect">
              <a:avLst/>
            </a:prstGeom>
            <a:noFill/>
            <a:effectLst/>
          </p:spPr>
          <p:txBody>
            <a:bodyPr wrap="square" lIns="34290" rIns="34290" rtlCol="0">
              <a:noAutofit/>
            </a:bodyPr>
            <a:lstStyle/>
            <a:p>
              <a:pPr algn="r">
                <a:spcBef>
                  <a:spcPts val="0"/>
                </a:spcBef>
                <a:buClr>
                  <a:schemeClr val="accent2"/>
                </a:buClr>
                <a:buSzPct val="110000"/>
              </a:pPr>
              <a:r>
                <a:rPr lang="en-US" sz="1600" b="1" dirty="0">
                  <a:solidFill>
                    <a:srgbClr val="24135F"/>
                  </a:solidFill>
                  <a:latin typeface="Glacial Indifference" pitchFamily="2" charset="0"/>
                </a:rPr>
                <a:t>THE TOP 5%</a:t>
              </a:r>
            </a:p>
          </p:txBody>
        </p:sp>
        <p:sp>
          <p:nvSpPr>
            <p:cNvPr id="8" name="TextBox 7">
              <a:extLst>
                <a:ext uri="{FF2B5EF4-FFF2-40B4-BE49-F238E27FC236}">
                  <a16:creationId xmlns:a16="http://schemas.microsoft.com/office/drawing/2014/main" id="{50D9D624-836A-F146-8472-244A739CE4E1}"/>
                </a:ext>
              </a:extLst>
            </p:cNvPr>
            <p:cNvSpPr txBox="1"/>
            <p:nvPr/>
          </p:nvSpPr>
          <p:spPr>
            <a:xfrm>
              <a:off x="7379928" y="2786381"/>
              <a:ext cx="2857278" cy="414494"/>
            </a:xfrm>
            <a:prstGeom prst="rect">
              <a:avLst/>
            </a:prstGeom>
            <a:noFill/>
            <a:effectLst/>
          </p:spPr>
          <p:txBody>
            <a:bodyPr wrap="square" lIns="34290" rIns="34290" rtlCol="0">
              <a:noAutofit/>
            </a:bodyPr>
            <a:lstStyle/>
            <a:p>
              <a:pPr algn="r">
                <a:lnSpc>
                  <a:spcPct val="85000"/>
                </a:lnSpc>
                <a:spcBef>
                  <a:spcPts val="525"/>
                </a:spcBef>
                <a:buClr>
                  <a:schemeClr val="accent2"/>
                </a:buClr>
                <a:buSzPct val="110000"/>
              </a:pPr>
              <a:r>
                <a:rPr lang="en-US" sz="1600" b="1" dirty="0">
                  <a:solidFill>
                    <a:srgbClr val="24135F"/>
                  </a:solidFill>
                  <a:latin typeface="Glacial Indifference" pitchFamily="2" charset="0"/>
                </a:rPr>
                <a:t>WALKING WOUNDED</a:t>
              </a:r>
            </a:p>
          </p:txBody>
        </p:sp>
        <p:sp>
          <p:nvSpPr>
            <p:cNvPr id="17" name="TextBox 16">
              <a:extLst>
                <a:ext uri="{FF2B5EF4-FFF2-40B4-BE49-F238E27FC236}">
                  <a16:creationId xmlns:a16="http://schemas.microsoft.com/office/drawing/2014/main" id="{B7DF7EAA-A41F-6549-810B-E344729EF234}"/>
                </a:ext>
              </a:extLst>
            </p:cNvPr>
            <p:cNvSpPr txBox="1"/>
            <p:nvPr/>
          </p:nvSpPr>
          <p:spPr>
            <a:xfrm>
              <a:off x="7321810" y="3311612"/>
              <a:ext cx="2915396" cy="414494"/>
            </a:xfrm>
            <a:prstGeom prst="rect">
              <a:avLst/>
            </a:prstGeom>
            <a:noFill/>
            <a:effectLst/>
          </p:spPr>
          <p:txBody>
            <a:bodyPr wrap="square" lIns="34290" rIns="34290" rtlCol="0">
              <a:noAutofit/>
            </a:bodyPr>
            <a:lstStyle/>
            <a:p>
              <a:pPr algn="r">
                <a:lnSpc>
                  <a:spcPct val="85000"/>
                </a:lnSpc>
                <a:spcBef>
                  <a:spcPts val="525"/>
                </a:spcBef>
                <a:buClr>
                  <a:schemeClr val="accent2"/>
                </a:buClr>
                <a:buSzPct val="110000"/>
              </a:pPr>
              <a:r>
                <a:rPr lang="en-US" sz="1600" b="1" dirty="0">
                  <a:solidFill>
                    <a:srgbClr val="24135F"/>
                  </a:solidFill>
                  <a:latin typeface="Glacial Indifference" pitchFamily="2" charset="0"/>
                </a:rPr>
                <a:t>UNDER THE RADAR</a:t>
              </a:r>
            </a:p>
          </p:txBody>
        </p:sp>
        <p:sp>
          <p:nvSpPr>
            <p:cNvPr id="19" name="TextBox 18">
              <a:extLst>
                <a:ext uri="{FF2B5EF4-FFF2-40B4-BE49-F238E27FC236}">
                  <a16:creationId xmlns:a16="http://schemas.microsoft.com/office/drawing/2014/main" id="{39D7D07F-E4AA-A543-8248-D883E8CF8D6C}"/>
                </a:ext>
              </a:extLst>
            </p:cNvPr>
            <p:cNvSpPr txBox="1"/>
            <p:nvPr/>
          </p:nvSpPr>
          <p:spPr>
            <a:xfrm>
              <a:off x="7456857" y="3847173"/>
              <a:ext cx="2780349" cy="569507"/>
            </a:xfrm>
            <a:prstGeom prst="rect">
              <a:avLst/>
            </a:prstGeom>
            <a:noFill/>
            <a:effectLst/>
          </p:spPr>
          <p:txBody>
            <a:bodyPr wrap="square" lIns="34290" rIns="34290" rtlCol="0">
              <a:noAutofit/>
            </a:bodyPr>
            <a:lstStyle/>
            <a:p>
              <a:pPr algn="r">
                <a:lnSpc>
                  <a:spcPct val="85000"/>
                </a:lnSpc>
                <a:spcBef>
                  <a:spcPts val="0"/>
                </a:spcBef>
                <a:buClr>
                  <a:schemeClr val="accent2"/>
                </a:buClr>
                <a:buSzPct val="110000"/>
              </a:pPr>
              <a:r>
                <a:rPr lang="en-US" sz="1600" b="1" dirty="0">
                  <a:solidFill>
                    <a:srgbClr val="24135F"/>
                  </a:solidFill>
                  <a:latin typeface="Glacial Indifference" pitchFamily="2" charset="0"/>
                </a:rPr>
                <a:t>ON THE LEDGE</a:t>
              </a:r>
            </a:p>
          </p:txBody>
        </p:sp>
        <p:sp>
          <p:nvSpPr>
            <p:cNvPr id="21" name="TextBox 20">
              <a:extLst>
                <a:ext uri="{FF2B5EF4-FFF2-40B4-BE49-F238E27FC236}">
                  <a16:creationId xmlns:a16="http://schemas.microsoft.com/office/drawing/2014/main" id="{174B5753-34E4-C147-A5D2-25A7658F0588}"/>
                </a:ext>
              </a:extLst>
            </p:cNvPr>
            <p:cNvSpPr txBox="1"/>
            <p:nvPr/>
          </p:nvSpPr>
          <p:spPr>
            <a:xfrm>
              <a:off x="8670274" y="4901087"/>
              <a:ext cx="1566932" cy="582320"/>
            </a:xfrm>
            <a:prstGeom prst="rect">
              <a:avLst/>
            </a:prstGeom>
            <a:noFill/>
            <a:effectLst/>
          </p:spPr>
          <p:txBody>
            <a:bodyPr wrap="square" lIns="34290" rIns="34290" rtlCol="0">
              <a:noAutofit/>
            </a:bodyPr>
            <a:lstStyle/>
            <a:p>
              <a:pPr algn="r">
                <a:lnSpc>
                  <a:spcPct val="85000"/>
                </a:lnSpc>
                <a:spcBef>
                  <a:spcPts val="525"/>
                </a:spcBef>
                <a:buClr>
                  <a:schemeClr val="accent2"/>
                </a:buClr>
                <a:buSzPct val="110000"/>
              </a:pPr>
              <a:r>
                <a:rPr lang="en-US" sz="1600" b="1" dirty="0">
                  <a:solidFill>
                    <a:srgbClr val="24135F"/>
                  </a:solidFill>
                  <a:latin typeface="Glacial Indifference" pitchFamily="2" charset="0"/>
                </a:rPr>
                <a:t>“HEALTHY”</a:t>
              </a:r>
            </a:p>
          </p:txBody>
        </p:sp>
        <p:sp>
          <p:nvSpPr>
            <p:cNvPr id="44" name="TextBox 43">
              <a:extLst>
                <a:ext uri="{FF2B5EF4-FFF2-40B4-BE49-F238E27FC236}">
                  <a16:creationId xmlns:a16="http://schemas.microsoft.com/office/drawing/2014/main" id="{9284EA7C-C0CF-4946-9D1A-3C60D1B748E5}"/>
                </a:ext>
              </a:extLst>
            </p:cNvPr>
            <p:cNvSpPr txBox="1"/>
            <p:nvPr/>
          </p:nvSpPr>
          <p:spPr>
            <a:xfrm>
              <a:off x="7737662" y="4367603"/>
              <a:ext cx="2499544" cy="569507"/>
            </a:xfrm>
            <a:prstGeom prst="rect">
              <a:avLst/>
            </a:prstGeom>
            <a:noFill/>
            <a:effectLst/>
          </p:spPr>
          <p:txBody>
            <a:bodyPr wrap="square" lIns="34290" rIns="34290" rtlCol="0">
              <a:noAutofit/>
            </a:bodyPr>
            <a:lstStyle/>
            <a:p>
              <a:pPr algn="r">
                <a:lnSpc>
                  <a:spcPct val="85000"/>
                </a:lnSpc>
                <a:spcBef>
                  <a:spcPts val="0"/>
                </a:spcBef>
                <a:buClr>
                  <a:schemeClr val="accent2"/>
                </a:buClr>
                <a:buSzPct val="110000"/>
              </a:pPr>
              <a:r>
                <a:rPr lang="en-US" sz="1600" b="1" dirty="0">
                  <a:solidFill>
                    <a:srgbClr val="24135F"/>
                  </a:solidFill>
                  <a:latin typeface="Glacial Indifference" pitchFamily="2" charset="0"/>
                </a:rPr>
                <a:t>PREDISPOSED</a:t>
              </a:r>
            </a:p>
          </p:txBody>
        </p:sp>
      </p:grpSp>
      <p:sp>
        <p:nvSpPr>
          <p:cNvPr id="4" name="Slide Number Placeholder 3">
            <a:extLst>
              <a:ext uri="{FF2B5EF4-FFF2-40B4-BE49-F238E27FC236}">
                <a16:creationId xmlns:a16="http://schemas.microsoft.com/office/drawing/2014/main" id="{088A2063-F4E9-1C45-B261-A025E400377D}"/>
              </a:ext>
            </a:extLst>
          </p:cNvPr>
          <p:cNvSpPr>
            <a:spLocks noGrp="1"/>
          </p:cNvSpPr>
          <p:nvPr>
            <p:ph type="sldNum" sz="quarter" idx="12"/>
          </p:nvPr>
        </p:nvSpPr>
        <p:spPr/>
        <p:txBody>
          <a:bodyPr/>
          <a:lstStyle/>
          <a:p>
            <a:fld id="{0DE3ABC3-23C9-1446-8C4B-3005995F2FB6}" type="slidenum">
              <a:rPr lang="en-US" smtClean="0"/>
              <a:t>4</a:t>
            </a:fld>
            <a:endParaRPr lang="en-US"/>
          </a:p>
        </p:txBody>
      </p:sp>
      <p:sp>
        <p:nvSpPr>
          <p:cNvPr id="11" name="Title 2">
            <a:extLst>
              <a:ext uri="{FF2B5EF4-FFF2-40B4-BE49-F238E27FC236}">
                <a16:creationId xmlns:a16="http://schemas.microsoft.com/office/drawing/2014/main" id="{DFE0A6D6-BAFC-9D46-B589-15208DAB700C}"/>
              </a:ext>
            </a:extLst>
          </p:cNvPr>
          <p:cNvSpPr txBox="1">
            <a:spLocks/>
          </p:cNvSpPr>
          <p:nvPr/>
        </p:nvSpPr>
        <p:spPr>
          <a:xfrm>
            <a:off x="838200" y="2271237"/>
            <a:ext cx="8392886" cy="304826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kern="1200">
                <a:solidFill>
                  <a:srgbClr val="24135F"/>
                </a:solidFill>
                <a:latin typeface="Glacial Indifference" pitchFamily="2" charset="0"/>
                <a:ea typeface="+mj-ea"/>
                <a:cs typeface="+mj-cs"/>
              </a:defRPr>
            </a:lvl1pPr>
          </a:lstStyle>
          <a:p>
            <a:pPr fontAlgn="auto">
              <a:spcAft>
                <a:spcPts val="0"/>
              </a:spcAft>
            </a:pPr>
            <a:r>
              <a:rPr lang="en-US" sz="2800" b="1" dirty="0"/>
              <a:t>Because</a:t>
            </a:r>
            <a:r>
              <a:rPr lang="en-US" sz="2800" dirty="0"/>
              <a:t> we have the </a:t>
            </a:r>
            <a:br>
              <a:rPr lang="en-US" sz="2800" dirty="0"/>
            </a:br>
            <a:r>
              <a:rPr lang="en-US" sz="2800" dirty="0"/>
              <a:t>power to move precision </a:t>
            </a:r>
            <a:br>
              <a:rPr lang="en-US" sz="2800" dirty="0"/>
            </a:br>
            <a:r>
              <a:rPr lang="en-US" sz="2800" dirty="0"/>
              <a:t>health from rhetoric</a:t>
            </a:r>
            <a:br>
              <a:rPr lang="en-US" sz="2800" dirty="0"/>
            </a:br>
            <a:r>
              <a:rPr lang="en-US" sz="2800" dirty="0"/>
              <a:t>to reality.</a:t>
            </a:r>
          </a:p>
        </p:txBody>
      </p:sp>
    </p:spTree>
    <p:extLst>
      <p:ext uri="{BB962C8B-B14F-4D97-AF65-F5344CB8AC3E}">
        <p14:creationId xmlns:p14="http://schemas.microsoft.com/office/powerpoint/2010/main" val="850101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0-#ppt_w/2"/>
                                          </p:val>
                                        </p:tav>
                                        <p:tav tm="100000">
                                          <p:val>
                                            <p:strVal val="#ppt_x"/>
                                          </p:val>
                                        </p:tav>
                                      </p:tavLst>
                                    </p:anim>
                                    <p:anim calcmode="lin" valueType="num">
                                      <p:cBhvr additive="base">
                                        <p:cTn id="8" dur="750" fill="hold"/>
                                        <p:tgtEl>
                                          <p:spTgt spid="11"/>
                                        </p:tgtEl>
                                        <p:attrNameLst>
                                          <p:attrName>ppt_y</p:attrName>
                                        </p:attrNameLst>
                                      </p:cBhvr>
                                      <p:tavLst>
                                        <p:tav tm="0">
                                          <p:val>
                                            <p:strVal val="#ppt_y"/>
                                          </p:val>
                                        </p:tav>
                                        <p:tav tm="100000">
                                          <p:val>
                                            <p:strVal val="#ppt_y"/>
                                          </p:val>
                                        </p:tav>
                                      </p:tavLst>
                                    </p:anim>
                                  </p:childTnLst>
                                </p:cTn>
                              </p:par>
                              <p:par>
                                <p:cTn id="9" presetID="63" presetClass="path" presetSubtype="0" accel="50000" decel="50000" fill="hold" nodeType="withEffect">
                                  <p:stCondLst>
                                    <p:cond delay="0"/>
                                  </p:stCondLst>
                                  <p:childTnLst>
                                    <p:animMotion origin="layout" path="M -4.375E-6 -1.48148E-6 L 0.06732 -1.48148E-6 " pathEditMode="relative" rAng="0" ptsTypes="AA">
                                      <p:cBhvr>
                                        <p:cTn id="10" dur="1000" fill="hold"/>
                                        <p:tgtEl>
                                          <p:spTgt spid="5"/>
                                        </p:tgtEl>
                                        <p:attrNameLst>
                                          <p:attrName>ppt_x</p:attrName>
                                          <p:attrName>ppt_y</p:attrName>
                                        </p:attrNameLst>
                                      </p:cBhvr>
                                      <p:rCtr x="335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7761E2EE-569E-D341-B88E-7B2B28530F28}"/>
              </a:ext>
            </a:extLst>
          </p:cNvPr>
          <p:cNvPicPr>
            <a:picLocks noGrp="1" noChangeAspect="1"/>
          </p:cNvPicPr>
          <p:nvPr>
            <p:ph type="pic" sz="quarter" idx="13"/>
          </p:nvPr>
        </p:nvPicPr>
        <p:blipFill rotWithShape="1">
          <a:blip r:embed="rId3"/>
          <a:srcRect t="2765" b="2765"/>
          <a:stretch/>
        </p:blipFill>
        <p:spPr/>
      </p:pic>
      <p:sp>
        <p:nvSpPr>
          <p:cNvPr id="5" name="Text Placeholder 4">
            <a:extLst>
              <a:ext uri="{FF2B5EF4-FFF2-40B4-BE49-F238E27FC236}">
                <a16:creationId xmlns:a16="http://schemas.microsoft.com/office/drawing/2014/main" id="{D00FC87E-847F-E440-A0A4-987F2D7AB5A0}"/>
              </a:ext>
            </a:extLst>
          </p:cNvPr>
          <p:cNvSpPr>
            <a:spLocks noGrp="1"/>
          </p:cNvSpPr>
          <p:nvPr>
            <p:ph idx="1"/>
          </p:nvPr>
        </p:nvSpPr>
        <p:spPr/>
        <p:txBody>
          <a:bodyPr/>
          <a:lstStyle/>
          <a:p>
            <a:r>
              <a:rPr lang="en-US" dirty="0"/>
              <a:t>To understand human biology in real time you must translate the “language” of proteins, repeatedly over time.</a:t>
            </a:r>
          </a:p>
          <a:p>
            <a:r>
              <a:rPr lang="en-US" dirty="0"/>
              <a:t>SomaLogic leads the world in translating proteins into meaningful health information across conditions and markets. </a:t>
            </a:r>
          </a:p>
          <a:p>
            <a:r>
              <a:rPr lang="en-US" dirty="0"/>
              <a:t>We are creating a truly transformational protein-based precision health information company.</a:t>
            </a:r>
          </a:p>
        </p:txBody>
      </p:sp>
      <p:sp>
        <p:nvSpPr>
          <p:cNvPr id="10" name="Title 9">
            <a:extLst>
              <a:ext uri="{FF2B5EF4-FFF2-40B4-BE49-F238E27FC236}">
                <a16:creationId xmlns:a16="http://schemas.microsoft.com/office/drawing/2014/main" id="{DFD58A7D-165C-CC44-952C-B5E29AAEB5F9}"/>
              </a:ext>
            </a:extLst>
          </p:cNvPr>
          <p:cNvSpPr>
            <a:spLocks noGrp="1"/>
          </p:cNvSpPr>
          <p:nvPr>
            <p:ph type="title" idx="4294967295"/>
          </p:nvPr>
        </p:nvSpPr>
        <p:spPr>
          <a:xfrm>
            <a:off x="0" y="365125"/>
            <a:ext cx="10515600" cy="1325563"/>
          </a:xfrm>
        </p:spPr>
        <p:txBody>
          <a:bodyPr/>
          <a:lstStyle/>
          <a:p>
            <a:r>
              <a:rPr lang="en-US" dirty="0"/>
              <a:t>   </a:t>
            </a:r>
          </a:p>
        </p:txBody>
      </p:sp>
      <p:sp>
        <p:nvSpPr>
          <p:cNvPr id="6" name="Slide Number Placeholder 5">
            <a:extLst>
              <a:ext uri="{FF2B5EF4-FFF2-40B4-BE49-F238E27FC236}">
                <a16:creationId xmlns:a16="http://schemas.microsoft.com/office/drawing/2014/main" id="{8805A0D9-6B9F-E74A-9F48-A0DB67559081}"/>
              </a:ext>
            </a:extLst>
          </p:cNvPr>
          <p:cNvSpPr>
            <a:spLocks noGrp="1"/>
          </p:cNvSpPr>
          <p:nvPr>
            <p:ph type="sldNum" sz="quarter" idx="12"/>
          </p:nvPr>
        </p:nvSpPr>
        <p:spPr/>
        <p:txBody>
          <a:bodyPr/>
          <a:lstStyle/>
          <a:p>
            <a:fld id="{0DE3ABC3-23C9-1446-8C4B-3005995F2FB6}" type="slidenum">
              <a:rPr lang="en-US" smtClean="0"/>
              <a:t>5</a:t>
            </a:fld>
            <a:endParaRPr lang="en-US"/>
          </a:p>
        </p:txBody>
      </p:sp>
    </p:spTree>
    <p:extLst>
      <p:ext uri="{BB962C8B-B14F-4D97-AF65-F5344CB8AC3E}">
        <p14:creationId xmlns:p14="http://schemas.microsoft.com/office/powerpoint/2010/main" val="975382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Hexagon 35">
            <a:extLst>
              <a:ext uri="{FF2B5EF4-FFF2-40B4-BE49-F238E27FC236}">
                <a16:creationId xmlns:a16="http://schemas.microsoft.com/office/drawing/2014/main" id="{CFABFC52-5463-5149-A269-299FBE46A877}"/>
              </a:ext>
            </a:extLst>
          </p:cNvPr>
          <p:cNvSpPr/>
          <p:nvPr/>
        </p:nvSpPr>
        <p:spPr>
          <a:xfrm rot="16200000">
            <a:off x="8224399" y="1680056"/>
            <a:ext cx="1677948" cy="1446507"/>
          </a:xfrm>
          <a:prstGeom prst="hexagon">
            <a:avLst/>
          </a:prstGeom>
          <a:solidFill>
            <a:schemeClr val="bg1"/>
          </a:solidFill>
          <a:ln>
            <a:noFill/>
          </a:ln>
          <a:effectLst>
            <a:glow rad="101600">
              <a:srgbClr val="006BA6">
                <a:alpha val="4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lacial Indifference" charset="0"/>
                <a:ea typeface="Glacial Indifference" charset="0"/>
                <a:cs typeface="Glacial Indifference" charset="0"/>
              </a:rPr>
              <a:t>   </a:t>
            </a:r>
          </a:p>
        </p:txBody>
      </p:sp>
      <p:sp>
        <p:nvSpPr>
          <p:cNvPr id="37" name="Hexagon 36">
            <a:extLst>
              <a:ext uri="{FF2B5EF4-FFF2-40B4-BE49-F238E27FC236}">
                <a16:creationId xmlns:a16="http://schemas.microsoft.com/office/drawing/2014/main" id="{B171E1E6-00AB-AE48-9B8C-F774082FA54E}"/>
              </a:ext>
            </a:extLst>
          </p:cNvPr>
          <p:cNvSpPr/>
          <p:nvPr/>
        </p:nvSpPr>
        <p:spPr>
          <a:xfrm rot="16200000">
            <a:off x="2283752" y="1680056"/>
            <a:ext cx="1677948" cy="1446507"/>
          </a:xfrm>
          <a:prstGeom prst="hexagon">
            <a:avLst/>
          </a:prstGeom>
          <a:solidFill>
            <a:schemeClr val="bg1"/>
          </a:solidFill>
          <a:ln>
            <a:noFill/>
          </a:ln>
          <a:effectLst>
            <a:glow rad="101600">
              <a:srgbClr val="006BA6">
                <a:alpha val="4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lacial Indifference" charset="0"/>
                <a:ea typeface="Glacial Indifference" charset="0"/>
                <a:cs typeface="Glacial Indifference" charset="0"/>
              </a:rPr>
              <a:t>   </a:t>
            </a:r>
          </a:p>
        </p:txBody>
      </p:sp>
      <p:sp>
        <p:nvSpPr>
          <p:cNvPr id="2" name="Right Arrow 1">
            <a:extLst>
              <a:ext uri="{FF2B5EF4-FFF2-40B4-BE49-F238E27FC236}">
                <a16:creationId xmlns:a16="http://schemas.microsoft.com/office/drawing/2014/main" id="{3674F072-7BBE-5549-9BD7-A057DE1A4240}"/>
              </a:ext>
            </a:extLst>
          </p:cNvPr>
          <p:cNvSpPr/>
          <p:nvPr/>
        </p:nvSpPr>
        <p:spPr>
          <a:xfrm>
            <a:off x="1739861" y="4455670"/>
            <a:ext cx="8814084" cy="1267590"/>
          </a:xfrm>
          <a:prstGeom prst="rightArrow">
            <a:avLst>
              <a:gd name="adj1" fmla="val 50000"/>
              <a:gd name="adj2" fmla="val 52465"/>
            </a:avLst>
          </a:prstGeom>
          <a:gradFill>
            <a:gsLst>
              <a:gs pos="100000">
                <a:srgbClr val="00A499"/>
              </a:gs>
              <a:gs pos="0">
                <a:srgbClr val="00A499">
                  <a:alpha val="20000"/>
                </a:srgb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lacial Indifference" charset="0"/>
                <a:ea typeface="Glacial Indifference" charset="0"/>
                <a:cs typeface="Glacial Indifference" charset="0"/>
              </a:rPr>
              <a:t> </a:t>
            </a:r>
          </a:p>
        </p:txBody>
      </p:sp>
      <p:sp>
        <p:nvSpPr>
          <p:cNvPr id="3" name="Title 2">
            <a:extLst>
              <a:ext uri="{FF2B5EF4-FFF2-40B4-BE49-F238E27FC236}">
                <a16:creationId xmlns:a16="http://schemas.microsoft.com/office/drawing/2014/main" id="{204CCAF8-3338-5049-9D8F-010FB240690B}"/>
              </a:ext>
            </a:extLst>
          </p:cNvPr>
          <p:cNvSpPr>
            <a:spLocks noGrp="1"/>
          </p:cNvSpPr>
          <p:nvPr>
            <p:ph type="title"/>
          </p:nvPr>
        </p:nvSpPr>
        <p:spPr/>
        <p:txBody>
          <a:bodyPr/>
          <a:lstStyle/>
          <a:p>
            <a:r>
              <a:rPr lang="en-US" dirty="0"/>
              <a:t>Precision health starts with molecular big data</a:t>
            </a:r>
          </a:p>
        </p:txBody>
      </p:sp>
      <p:sp>
        <p:nvSpPr>
          <p:cNvPr id="5" name="Freeform 4">
            <a:extLst>
              <a:ext uri="{FF2B5EF4-FFF2-40B4-BE49-F238E27FC236}">
                <a16:creationId xmlns:a16="http://schemas.microsoft.com/office/drawing/2014/main" id="{AB7122E5-7ED2-AE44-8573-E01F97302359}"/>
              </a:ext>
            </a:extLst>
          </p:cNvPr>
          <p:cNvSpPr/>
          <p:nvPr/>
        </p:nvSpPr>
        <p:spPr>
          <a:xfrm>
            <a:off x="4815840" y="3354680"/>
            <a:ext cx="2560320" cy="1246495"/>
          </a:xfrm>
          <a:custGeom>
            <a:avLst/>
            <a:gdLst>
              <a:gd name="connsiteX0" fmla="*/ 0 w 1893228"/>
              <a:gd name="connsiteY0" fmla="*/ 0 h 2682073"/>
              <a:gd name="connsiteX1" fmla="*/ 1893228 w 1893228"/>
              <a:gd name="connsiteY1" fmla="*/ 0 h 2682073"/>
              <a:gd name="connsiteX2" fmla="*/ 1893228 w 1893228"/>
              <a:gd name="connsiteY2" fmla="*/ 2682073 h 2682073"/>
              <a:gd name="connsiteX3" fmla="*/ 0 w 1893228"/>
              <a:gd name="connsiteY3" fmla="*/ 2682073 h 2682073"/>
              <a:gd name="connsiteX4" fmla="*/ 0 w 1893228"/>
              <a:gd name="connsiteY4" fmla="*/ 0 h 26820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3228" h="2682073">
                <a:moveTo>
                  <a:pt x="0" y="0"/>
                </a:moveTo>
                <a:lnTo>
                  <a:pt x="1893228" y="0"/>
                </a:lnTo>
                <a:lnTo>
                  <a:pt x="1893228" y="2682073"/>
                </a:lnTo>
                <a:lnTo>
                  <a:pt x="0" y="2682073"/>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spAutoFit/>
          </a:bodyPr>
          <a:lstStyle/>
          <a:p>
            <a:pPr algn="ctr" defTabSz="492394">
              <a:lnSpc>
                <a:spcPct val="90000"/>
              </a:lnSpc>
            </a:pPr>
            <a:r>
              <a:rPr lang="en-US" b="1" dirty="0">
                <a:solidFill>
                  <a:srgbClr val="54585A"/>
                </a:solidFill>
                <a:latin typeface="Glacial Indifference" pitchFamily="2" charset="0"/>
              </a:rPr>
              <a:t>mRNA</a:t>
            </a:r>
          </a:p>
          <a:p>
            <a:pPr algn="ctr" defTabSz="492394">
              <a:lnSpc>
                <a:spcPct val="90000"/>
              </a:lnSpc>
            </a:pPr>
            <a:br>
              <a:rPr lang="en-US" sz="1600" b="1" dirty="0">
                <a:solidFill>
                  <a:srgbClr val="54585A"/>
                </a:solidFill>
                <a:latin typeface="Glacial Indifference" pitchFamily="2" charset="0"/>
              </a:rPr>
            </a:br>
            <a:r>
              <a:rPr lang="en-US" sz="1400" dirty="0">
                <a:solidFill>
                  <a:srgbClr val="54585A"/>
                </a:solidFill>
                <a:latin typeface="Glacial Indifference" pitchFamily="2" charset="0"/>
              </a:rPr>
              <a:t>Molecule that carries </a:t>
            </a:r>
            <a:br>
              <a:rPr lang="en-US" sz="1400" dirty="0">
                <a:solidFill>
                  <a:srgbClr val="54585A"/>
                </a:solidFill>
                <a:latin typeface="Glacial Indifference" pitchFamily="2" charset="0"/>
              </a:rPr>
            </a:br>
            <a:r>
              <a:rPr lang="en-US" sz="1400" dirty="0">
                <a:solidFill>
                  <a:srgbClr val="54585A"/>
                </a:solidFill>
                <a:latin typeface="Glacial Indifference" pitchFamily="2" charset="0"/>
              </a:rPr>
              <a:t>DNA “directions” for </a:t>
            </a:r>
            <a:br>
              <a:rPr lang="en-US" sz="1400" dirty="0">
                <a:solidFill>
                  <a:srgbClr val="54585A"/>
                </a:solidFill>
                <a:latin typeface="Glacial Indifference" pitchFamily="2" charset="0"/>
              </a:rPr>
            </a:br>
            <a:r>
              <a:rPr lang="en-US" sz="1400" dirty="0">
                <a:solidFill>
                  <a:srgbClr val="54585A"/>
                </a:solidFill>
                <a:latin typeface="Glacial Indifference" pitchFamily="2" charset="0"/>
              </a:rPr>
              <a:t>protein synthesis</a:t>
            </a:r>
          </a:p>
          <a:p>
            <a:pPr algn="ctr" defTabSz="492394">
              <a:lnSpc>
                <a:spcPct val="90000"/>
              </a:lnSpc>
            </a:pPr>
            <a:endParaRPr lang="en-US" sz="1400" dirty="0">
              <a:solidFill>
                <a:srgbClr val="54585A"/>
              </a:solidFill>
              <a:latin typeface="Glacial Indifference" pitchFamily="2" charset="0"/>
            </a:endParaRPr>
          </a:p>
        </p:txBody>
      </p:sp>
      <p:sp>
        <p:nvSpPr>
          <p:cNvPr id="7" name="Freeform 6">
            <a:extLst>
              <a:ext uri="{FF2B5EF4-FFF2-40B4-BE49-F238E27FC236}">
                <a16:creationId xmlns:a16="http://schemas.microsoft.com/office/drawing/2014/main" id="{4D79A0E8-01E6-7041-BCB2-42FA7417EFB0}"/>
              </a:ext>
            </a:extLst>
          </p:cNvPr>
          <p:cNvSpPr/>
          <p:nvPr/>
        </p:nvSpPr>
        <p:spPr>
          <a:xfrm>
            <a:off x="7625397" y="3354680"/>
            <a:ext cx="2875952" cy="1064394"/>
          </a:xfrm>
          <a:custGeom>
            <a:avLst/>
            <a:gdLst>
              <a:gd name="connsiteX0" fmla="*/ 0 w 1893228"/>
              <a:gd name="connsiteY0" fmla="*/ 0 h 3426545"/>
              <a:gd name="connsiteX1" fmla="*/ 1893228 w 1893228"/>
              <a:gd name="connsiteY1" fmla="*/ 0 h 3426545"/>
              <a:gd name="connsiteX2" fmla="*/ 1893228 w 1893228"/>
              <a:gd name="connsiteY2" fmla="*/ 3426545 h 3426545"/>
              <a:gd name="connsiteX3" fmla="*/ 0 w 1893228"/>
              <a:gd name="connsiteY3" fmla="*/ 3426545 h 3426545"/>
              <a:gd name="connsiteX4" fmla="*/ 0 w 1893228"/>
              <a:gd name="connsiteY4" fmla="*/ 0 h 342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3228" h="3426545">
                <a:moveTo>
                  <a:pt x="0" y="0"/>
                </a:moveTo>
                <a:lnTo>
                  <a:pt x="1893228" y="0"/>
                </a:lnTo>
                <a:lnTo>
                  <a:pt x="1893228" y="3426545"/>
                </a:lnTo>
                <a:lnTo>
                  <a:pt x="0" y="342654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spAutoFit/>
          </a:bodyPr>
          <a:lstStyle/>
          <a:p>
            <a:pPr algn="ctr" defTabSz="378765">
              <a:spcBef>
                <a:spcPts val="1108"/>
              </a:spcBef>
              <a:buClr>
                <a:srgbClr val="005C42"/>
              </a:buClr>
            </a:pPr>
            <a:r>
              <a:rPr lang="en-US" b="1" dirty="0">
                <a:solidFill>
                  <a:srgbClr val="54585A"/>
                </a:solidFill>
                <a:latin typeface="Glacial Indifference" pitchFamily="2" charset="0"/>
              </a:rPr>
              <a:t>Proteins</a:t>
            </a:r>
            <a:endParaRPr lang="en-US" sz="1600" b="1" dirty="0">
              <a:solidFill>
                <a:srgbClr val="54585A"/>
              </a:solidFill>
              <a:latin typeface="Glacial Indifference" pitchFamily="2" charset="0"/>
            </a:endParaRPr>
          </a:p>
          <a:p>
            <a:pPr algn="ctr" defTabSz="378765">
              <a:spcBef>
                <a:spcPts val="1108"/>
              </a:spcBef>
              <a:buClr>
                <a:srgbClr val="005C42"/>
              </a:buClr>
            </a:pPr>
            <a:r>
              <a:rPr lang="en-US" sz="1400" dirty="0">
                <a:solidFill>
                  <a:srgbClr val="54585A"/>
                </a:solidFill>
                <a:latin typeface="Glacial Indifference" pitchFamily="2" charset="0"/>
              </a:rPr>
              <a:t>Primary functional and </a:t>
            </a:r>
            <a:br>
              <a:rPr lang="en-US" sz="1400" dirty="0">
                <a:solidFill>
                  <a:srgbClr val="54585A"/>
                </a:solidFill>
                <a:latin typeface="Glacial Indifference" pitchFamily="2" charset="0"/>
              </a:rPr>
            </a:br>
            <a:r>
              <a:rPr lang="en-US" sz="1400" dirty="0">
                <a:solidFill>
                  <a:srgbClr val="54585A"/>
                </a:solidFill>
                <a:latin typeface="Glacial Indifference" pitchFamily="2" charset="0"/>
              </a:rPr>
              <a:t>structural molecules for all </a:t>
            </a:r>
            <a:br>
              <a:rPr lang="en-US" sz="1400" dirty="0">
                <a:solidFill>
                  <a:srgbClr val="54585A"/>
                </a:solidFill>
                <a:latin typeface="Glacial Indifference" pitchFamily="2" charset="0"/>
              </a:rPr>
            </a:br>
            <a:r>
              <a:rPr lang="en-US" sz="1400" dirty="0">
                <a:solidFill>
                  <a:srgbClr val="54585A"/>
                </a:solidFill>
                <a:latin typeface="Glacial Indifference" pitchFamily="2" charset="0"/>
              </a:rPr>
              <a:t>biological processes</a:t>
            </a:r>
          </a:p>
        </p:txBody>
      </p:sp>
      <p:sp>
        <p:nvSpPr>
          <p:cNvPr id="12" name="Freeform 11">
            <a:extLst>
              <a:ext uri="{FF2B5EF4-FFF2-40B4-BE49-F238E27FC236}">
                <a16:creationId xmlns:a16="http://schemas.microsoft.com/office/drawing/2014/main" id="{FE88082F-79F5-D740-B6C7-73D508445466}"/>
              </a:ext>
            </a:extLst>
          </p:cNvPr>
          <p:cNvSpPr/>
          <p:nvPr/>
        </p:nvSpPr>
        <p:spPr>
          <a:xfrm>
            <a:off x="1845249" y="3354680"/>
            <a:ext cx="2560320" cy="1064394"/>
          </a:xfrm>
          <a:custGeom>
            <a:avLst/>
            <a:gdLst>
              <a:gd name="connsiteX0" fmla="*/ 0 w 1838009"/>
              <a:gd name="connsiteY0" fmla="*/ 0 h 1424851"/>
              <a:gd name="connsiteX1" fmla="*/ 1838009 w 1838009"/>
              <a:gd name="connsiteY1" fmla="*/ 0 h 1424851"/>
              <a:gd name="connsiteX2" fmla="*/ 1838009 w 1838009"/>
              <a:gd name="connsiteY2" fmla="*/ 1424851 h 1424851"/>
              <a:gd name="connsiteX3" fmla="*/ 0 w 1838009"/>
              <a:gd name="connsiteY3" fmla="*/ 1424851 h 1424851"/>
              <a:gd name="connsiteX4" fmla="*/ 0 w 1838009"/>
              <a:gd name="connsiteY4" fmla="*/ 0 h 1424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8009" h="1424851">
                <a:moveTo>
                  <a:pt x="0" y="0"/>
                </a:moveTo>
                <a:lnTo>
                  <a:pt x="1838009" y="0"/>
                </a:lnTo>
                <a:lnTo>
                  <a:pt x="1838009" y="1424851"/>
                </a:lnTo>
                <a:lnTo>
                  <a:pt x="0" y="142485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spAutoFit/>
          </a:bodyPr>
          <a:lstStyle/>
          <a:p>
            <a:pPr algn="ctr" defTabSz="378765">
              <a:spcBef>
                <a:spcPts val="1108"/>
              </a:spcBef>
              <a:buClr>
                <a:srgbClr val="005C42"/>
              </a:buClr>
            </a:pPr>
            <a:r>
              <a:rPr lang="en-US" b="1" dirty="0">
                <a:solidFill>
                  <a:srgbClr val="54585A"/>
                </a:solidFill>
                <a:latin typeface="Glacial Indifference" pitchFamily="2" charset="0"/>
              </a:rPr>
              <a:t>DNA</a:t>
            </a:r>
            <a:endParaRPr lang="en-US" sz="1600" b="1" dirty="0">
              <a:solidFill>
                <a:srgbClr val="54585A"/>
              </a:solidFill>
              <a:latin typeface="Glacial Indifference" pitchFamily="2" charset="0"/>
            </a:endParaRPr>
          </a:p>
          <a:p>
            <a:pPr algn="ctr" defTabSz="378765">
              <a:spcBef>
                <a:spcPts val="1108"/>
              </a:spcBef>
              <a:buClr>
                <a:srgbClr val="005C42"/>
              </a:buClr>
            </a:pPr>
            <a:r>
              <a:rPr lang="en-US" sz="1400" dirty="0">
                <a:solidFill>
                  <a:srgbClr val="54585A"/>
                </a:solidFill>
                <a:latin typeface="Glacial Indifference" pitchFamily="2" charset="0"/>
              </a:rPr>
              <a:t>Hereditary material </a:t>
            </a:r>
            <a:br>
              <a:rPr lang="en-US" sz="1400" dirty="0">
                <a:solidFill>
                  <a:srgbClr val="54585A"/>
                </a:solidFill>
                <a:latin typeface="Glacial Indifference" pitchFamily="2" charset="0"/>
              </a:rPr>
            </a:br>
            <a:r>
              <a:rPr lang="en-US" sz="1400" dirty="0">
                <a:solidFill>
                  <a:srgbClr val="54585A"/>
                </a:solidFill>
                <a:latin typeface="Glacial Indifference" pitchFamily="2" charset="0"/>
              </a:rPr>
              <a:t>that encodes functional </a:t>
            </a:r>
            <a:br>
              <a:rPr lang="en-US" sz="1400" dirty="0">
                <a:solidFill>
                  <a:srgbClr val="54585A"/>
                </a:solidFill>
                <a:latin typeface="Glacial Indifference" pitchFamily="2" charset="0"/>
              </a:rPr>
            </a:br>
            <a:r>
              <a:rPr lang="en-US" sz="1400" dirty="0">
                <a:solidFill>
                  <a:srgbClr val="54585A"/>
                </a:solidFill>
                <a:latin typeface="Glacial Indifference" pitchFamily="2" charset="0"/>
              </a:rPr>
              <a:t>biological molecules</a:t>
            </a:r>
          </a:p>
        </p:txBody>
      </p:sp>
      <p:sp>
        <p:nvSpPr>
          <p:cNvPr id="6" name="TextBox 5">
            <a:extLst>
              <a:ext uri="{FF2B5EF4-FFF2-40B4-BE49-F238E27FC236}">
                <a16:creationId xmlns:a16="http://schemas.microsoft.com/office/drawing/2014/main" id="{2A7E5BF6-4D7E-6746-9876-0D330CA51F7D}"/>
              </a:ext>
            </a:extLst>
          </p:cNvPr>
          <p:cNvSpPr txBox="1"/>
          <p:nvPr/>
        </p:nvSpPr>
        <p:spPr>
          <a:xfrm>
            <a:off x="1739860" y="5514843"/>
            <a:ext cx="2928550" cy="369332"/>
          </a:xfrm>
          <a:prstGeom prst="rect">
            <a:avLst/>
          </a:prstGeom>
          <a:noFill/>
        </p:spPr>
        <p:txBody>
          <a:bodyPr wrap="square" rtlCol="0">
            <a:spAutoFit/>
          </a:bodyPr>
          <a:lstStyle/>
          <a:p>
            <a:pPr algn="ctr"/>
            <a:r>
              <a:rPr lang="en-US" dirty="0">
                <a:solidFill>
                  <a:srgbClr val="54585A"/>
                </a:solidFill>
                <a:latin typeface="Glacial Indifference" charset="0"/>
              </a:rPr>
              <a:t>one and done</a:t>
            </a:r>
          </a:p>
        </p:txBody>
      </p:sp>
      <p:sp>
        <p:nvSpPr>
          <p:cNvPr id="15" name="TextBox 14">
            <a:extLst>
              <a:ext uri="{FF2B5EF4-FFF2-40B4-BE49-F238E27FC236}">
                <a16:creationId xmlns:a16="http://schemas.microsoft.com/office/drawing/2014/main" id="{CDB4FB30-D003-C441-8BDE-4C5FDBA07A09}"/>
              </a:ext>
            </a:extLst>
          </p:cNvPr>
          <p:cNvSpPr txBox="1"/>
          <p:nvPr/>
        </p:nvSpPr>
        <p:spPr>
          <a:xfrm>
            <a:off x="7625397" y="5484395"/>
            <a:ext cx="2744023" cy="369332"/>
          </a:xfrm>
          <a:prstGeom prst="rect">
            <a:avLst/>
          </a:prstGeom>
          <a:noFill/>
        </p:spPr>
        <p:txBody>
          <a:bodyPr wrap="square" rtlCol="0">
            <a:spAutoFit/>
          </a:bodyPr>
          <a:lstStyle/>
          <a:p>
            <a:pPr algn="ctr"/>
            <a:r>
              <a:rPr lang="en-US" dirty="0">
                <a:solidFill>
                  <a:srgbClr val="54585A"/>
                </a:solidFill>
                <a:latin typeface="Glacial Indifference" charset="0"/>
              </a:rPr>
              <a:t>repeat regularly</a:t>
            </a:r>
          </a:p>
        </p:txBody>
      </p:sp>
      <p:cxnSp>
        <p:nvCxnSpPr>
          <p:cNvPr id="11" name="Straight Connector 10">
            <a:extLst>
              <a:ext uri="{FF2B5EF4-FFF2-40B4-BE49-F238E27FC236}">
                <a16:creationId xmlns:a16="http://schemas.microsoft.com/office/drawing/2014/main" id="{010CEB41-DBBE-3544-B09C-A535DDBAE041}"/>
              </a:ext>
            </a:extLst>
          </p:cNvPr>
          <p:cNvCxnSpPr>
            <a:cxnSpLocks/>
          </p:cNvCxnSpPr>
          <p:nvPr/>
        </p:nvCxnSpPr>
        <p:spPr>
          <a:xfrm>
            <a:off x="4677889" y="1690688"/>
            <a:ext cx="0" cy="4184068"/>
          </a:xfrm>
          <a:prstGeom prst="line">
            <a:avLst/>
          </a:prstGeom>
          <a:ln w="15875" cap="rnd">
            <a:solidFill>
              <a:srgbClr val="707372"/>
            </a:solidFill>
            <a:prstDash val="sysDot"/>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66CAA55-691E-3840-B788-65EC7B569E59}"/>
              </a:ext>
            </a:extLst>
          </p:cNvPr>
          <p:cNvCxnSpPr>
            <a:cxnSpLocks/>
          </p:cNvCxnSpPr>
          <p:nvPr/>
        </p:nvCxnSpPr>
        <p:spPr>
          <a:xfrm>
            <a:off x="7615917" y="1690688"/>
            <a:ext cx="0" cy="4184068"/>
          </a:xfrm>
          <a:prstGeom prst="line">
            <a:avLst/>
          </a:prstGeom>
          <a:ln w="15875" cap="rnd">
            <a:solidFill>
              <a:srgbClr val="707372"/>
            </a:solidFill>
            <a:prstDash val="sysDot"/>
            <a:roun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FB321B0-9B51-F34A-999D-473A8815B44B}"/>
              </a:ext>
            </a:extLst>
          </p:cNvPr>
          <p:cNvCxnSpPr>
            <a:cxnSpLocks/>
          </p:cNvCxnSpPr>
          <p:nvPr/>
        </p:nvCxnSpPr>
        <p:spPr>
          <a:xfrm>
            <a:off x="1739861" y="1690688"/>
            <a:ext cx="0" cy="4184068"/>
          </a:xfrm>
          <a:prstGeom prst="line">
            <a:avLst/>
          </a:prstGeom>
          <a:ln w="15875" cap="rnd">
            <a:solidFill>
              <a:srgbClr val="707372"/>
            </a:solidFill>
            <a:prstDash val="sysDot"/>
            <a:roun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C6ACD30-FA81-B64C-905F-4518ABFA0C40}"/>
              </a:ext>
            </a:extLst>
          </p:cNvPr>
          <p:cNvCxnSpPr>
            <a:cxnSpLocks/>
          </p:cNvCxnSpPr>
          <p:nvPr/>
        </p:nvCxnSpPr>
        <p:spPr>
          <a:xfrm>
            <a:off x="10553944" y="1690688"/>
            <a:ext cx="0" cy="4184068"/>
          </a:xfrm>
          <a:prstGeom prst="line">
            <a:avLst/>
          </a:prstGeom>
          <a:ln w="15875" cap="rnd">
            <a:solidFill>
              <a:srgbClr val="707372"/>
            </a:solidFill>
            <a:prstDash val="sysDot"/>
            <a:round/>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CC76466-FADE-0D47-94A6-21AFDF05FC7C}"/>
              </a:ext>
            </a:extLst>
          </p:cNvPr>
          <p:cNvSpPr txBox="1"/>
          <p:nvPr/>
        </p:nvSpPr>
        <p:spPr>
          <a:xfrm>
            <a:off x="2079021" y="4772633"/>
            <a:ext cx="8033958" cy="584775"/>
          </a:xfrm>
          <a:prstGeom prst="rect">
            <a:avLst/>
          </a:prstGeom>
          <a:noFill/>
        </p:spPr>
        <p:txBody>
          <a:bodyPr wrap="square" rtlCol="0">
            <a:spAutoFit/>
          </a:bodyPr>
          <a:lstStyle/>
          <a:p>
            <a:pPr algn="ctr"/>
            <a:r>
              <a:rPr lang="en-US" sz="3200" dirty="0">
                <a:solidFill>
                  <a:schemeClr val="bg1"/>
                </a:solidFill>
                <a:latin typeface="Glacial Indifference" pitchFamily="2" charset="0"/>
              </a:rPr>
              <a:t>From static to dynamic measurements</a:t>
            </a:r>
          </a:p>
        </p:txBody>
      </p:sp>
      <p:sp>
        <p:nvSpPr>
          <p:cNvPr id="33" name="Hexagon 32">
            <a:extLst>
              <a:ext uri="{FF2B5EF4-FFF2-40B4-BE49-F238E27FC236}">
                <a16:creationId xmlns:a16="http://schemas.microsoft.com/office/drawing/2014/main" id="{5E579FB2-9084-F24D-8CAC-5E68DB069153}"/>
              </a:ext>
            </a:extLst>
          </p:cNvPr>
          <p:cNvSpPr/>
          <p:nvPr/>
        </p:nvSpPr>
        <p:spPr>
          <a:xfrm rot="16200000">
            <a:off x="5257026" y="1680056"/>
            <a:ext cx="1677948" cy="1446507"/>
          </a:xfrm>
          <a:prstGeom prst="hexagon">
            <a:avLst/>
          </a:prstGeom>
          <a:solidFill>
            <a:schemeClr val="bg1"/>
          </a:solidFill>
          <a:ln>
            <a:noFill/>
          </a:ln>
          <a:effectLst>
            <a:glow rad="101600">
              <a:srgbClr val="006BA6">
                <a:alpha val="4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lacial Indifference" charset="0"/>
                <a:ea typeface="Glacial Indifference" charset="0"/>
                <a:cs typeface="Glacial Indifference" charset="0"/>
              </a:rPr>
              <a:t>    </a:t>
            </a:r>
          </a:p>
        </p:txBody>
      </p:sp>
      <p:pic>
        <p:nvPicPr>
          <p:cNvPr id="40" name="Picture 39">
            <a:extLst>
              <a:ext uri="{FF2B5EF4-FFF2-40B4-BE49-F238E27FC236}">
                <a16:creationId xmlns:a16="http://schemas.microsoft.com/office/drawing/2014/main" id="{46951A5C-36D9-0E4E-92D3-00B5941E7604}"/>
              </a:ext>
            </a:extLst>
          </p:cNvPr>
          <p:cNvPicPr>
            <a:picLocks noChangeAspect="1"/>
          </p:cNvPicPr>
          <p:nvPr/>
        </p:nvPicPr>
        <p:blipFill>
          <a:blip r:embed="rId3"/>
          <a:stretch>
            <a:fillRect/>
          </a:stretch>
        </p:blipFill>
        <p:spPr>
          <a:xfrm>
            <a:off x="8506218" y="1877724"/>
            <a:ext cx="1131333" cy="1414166"/>
          </a:xfrm>
          <a:prstGeom prst="rect">
            <a:avLst/>
          </a:prstGeom>
        </p:spPr>
      </p:pic>
      <p:pic>
        <p:nvPicPr>
          <p:cNvPr id="41" name="Picture 40">
            <a:extLst>
              <a:ext uri="{FF2B5EF4-FFF2-40B4-BE49-F238E27FC236}">
                <a16:creationId xmlns:a16="http://schemas.microsoft.com/office/drawing/2014/main" id="{9AB78796-31B5-BB42-ADF6-676FC68F0DDF}"/>
              </a:ext>
            </a:extLst>
          </p:cNvPr>
          <p:cNvPicPr>
            <a:picLocks noChangeAspect="1"/>
          </p:cNvPicPr>
          <p:nvPr/>
        </p:nvPicPr>
        <p:blipFill>
          <a:blip r:embed="rId4"/>
          <a:stretch>
            <a:fillRect/>
          </a:stretch>
        </p:blipFill>
        <p:spPr>
          <a:xfrm rot="18805462">
            <a:off x="8893121" y="2146127"/>
            <a:ext cx="457820" cy="572276"/>
          </a:xfrm>
          <a:prstGeom prst="rect">
            <a:avLst/>
          </a:prstGeom>
        </p:spPr>
      </p:pic>
      <p:pic>
        <p:nvPicPr>
          <p:cNvPr id="42" name="Picture 41">
            <a:extLst>
              <a:ext uri="{FF2B5EF4-FFF2-40B4-BE49-F238E27FC236}">
                <a16:creationId xmlns:a16="http://schemas.microsoft.com/office/drawing/2014/main" id="{D678C34A-20D0-5045-A94F-B4D9B6F141CB}"/>
              </a:ext>
            </a:extLst>
          </p:cNvPr>
          <p:cNvPicPr>
            <a:picLocks noChangeAspect="1"/>
          </p:cNvPicPr>
          <p:nvPr/>
        </p:nvPicPr>
        <p:blipFill>
          <a:blip r:embed="rId5"/>
          <a:stretch>
            <a:fillRect/>
          </a:stretch>
        </p:blipFill>
        <p:spPr>
          <a:xfrm>
            <a:off x="5627333" y="1965982"/>
            <a:ext cx="932232" cy="1174613"/>
          </a:xfrm>
          <a:prstGeom prst="rect">
            <a:avLst/>
          </a:prstGeom>
        </p:spPr>
      </p:pic>
      <p:pic>
        <p:nvPicPr>
          <p:cNvPr id="43" name="Picture 42">
            <a:extLst>
              <a:ext uri="{FF2B5EF4-FFF2-40B4-BE49-F238E27FC236}">
                <a16:creationId xmlns:a16="http://schemas.microsoft.com/office/drawing/2014/main" id="{85AC8C4F-1364-F14B-9BF9-374165EE2282}"/>
              </a:ext>
            </a:extLst>
          </p:cNvPr>
          <p:cNvPicPr>
            <a:picLocks noChangeAspect="1"/>
          </p:cNvPicPr>
          <p:nvPr/>
        </p:nvPicPr>
        <p:blipFill>
          <a:blip r:embed="rId6"/>
          <a:stretch>
            <a:fillRect/>
          </a:stretch>
        </p:blipFill>
        <p:spPr>
          <a:xfrm flipH="1">
            <a:off x="2656617" y="1959886"/>
            <a:ext cx="935177" cy="1178323"/>
          </a:xfrm>
          <a:prstGeom prst="rect">
            <a:avLst/>
          </a:prstGeom>
        </p:spPr>
      </p:pic>
      <p:sp>
        <p:nvSpPr>
          <p:cNvPr id="45" name="Slide Number Placeholder 44">
            <a:extLst>
              <a:ext uri="{FF2B5EF4-FFF2-40B4-BE49-F238E27FC236}">
                <a16:creationId xmlns:a16="http://schemas.microsoft.com/office/drawing/2014/main" id="{EF3C8E1D-F685-D141-8319-EDAE56F40806}"/>
              </a:ext>
            </a:extLst>
          </p:cNvPr>
          <p:cNvSpPr>
            <a:spLocks noGrp="1"/>
          </p:cNvSpPr>
          <p:nvPr>
            <p:ph type="sldNum" sz="quarter" idx="12"/>
          </p:nvPr>
        </p:nvSpPr>
        <p:spPr/>
        <p:txBody>
          <a:bodyPr/>
          <a:lstStyle/>
          <a:p>
            <a:fld id="{0DE3ABC3-23C9-1446-8C4B-3005995F2FB6}" type="slidenum">
              <a:rPr lang="en-US" smtClean="0"/>
              <a:t>6</a:t>
            </a:fld>
            <a:endParaRPr lang="en-US"/>
          </a:p>
        </p:txBody>
      </p:sp>
      <p:sp>
        <p:nvSpPr>
          <p:cNvPr id="8" name="Rectangle 7">
            <a:extLst>
              <a:ext uri="{FF2B5EF4-FFF2-40B4-BE49-F238E27FC236}">
                <a16:creationId xmlns:a16="http://schemas.microsoft.com/office/drawing/2014/main" id="{CC25A3D5-ACD4-A24E-8D43-62266792A287}"/>
              </a:ext>
            </a:extLst>
          </p:cNvPr>
          <p:cNvSpPr/>
          <p:nvPr/>
        </p:nvSpPr>
        <p:spPr>
          <a:xfrm>
            <a:off x="5826034" y="1877724"/>
            <a:ext cx="235132" cy="5258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lacial Indifference" charset="0"/>
              <a:ea typeface="Glacial Indifference" charset="0"/>
              <a:cs typeface="Glacial Indifference" charset="0"/>
            </a:endParaRPr>
          </a:p>
        </p:txBody>
      </p:sp>
      <p:sp>
        <p:nvSpPr>
          <p:cNvPr id="26" name="Rectangle 25">
            <a:extLst>
              <a:ext uri="{FF2B5EF4-FFF2-40B4-BE49-F238E27FC236}">
                <a16:creationId xmlns:a16="http://schemas.microsoft.com/office/drawing/2014/main" id="{A14099CE-5855-2844-9A56-6ECD7FFA8305}"/>
              </a:ext>
            </a:extLst>
          </p:cNvPr>
          <p:cNvSpPr/>
          <p:nvPr/>
        </p:nvSpPr>
        <p:spPr>
          <a:xfrm>
            <a:off x="6124484" y="2458749"/>
            <a:ext cx="235132" cy="5258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lacial Indifference" charset="0"/>
              <a:ea typeface="Glacial Indifference" charset="0"/>
              <a:cs typeface="Glacial Indifference" charset="0"/>
            </a:endParaRPr>
          </a:p>
        </p:txBody>
      </p:sp>
    </p:spTree>
    <p:extLst>
      <p:ext uri="{BB962C8B-B14F-4D97-AF65-F5344CB8AC3E}">
        <p14:creationId xmlns:p14="http://schemas.microsoft.com/office/powerpoint/2010/main" val="48567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2AFB4-F431-4A7C-8B54-4D6267E011F9}"/>
              </a:ext>
            </a:extLst>
          </p:cNvPr>
          <p:cNvSpPr>
            <a:spLocks noGrp="1"/>
          </p:cNvSpPr>
          <p:nvPr>
            <p:ph type="title" idx="4294967295"/>
          </p:nvPr>
        </p:nvSpPr>
        <p:spPr>
          <a:xfrm>
            <a:off x="318565" y="341962"/>
            <a:ext cx="11256963" cy="534988"/>
          </a:xfrm>
        </p:spPr>
        <p:txBody>
          <a:bodyPr>
            <a:normAutofit fontScale="90000"/>
          </a:bodyPr>
          <a:lstStyle/>
          <a:p>
            <a:r>
              <a:rPr lang="en-US" dirty="0"/>
              <a:t>The </a:t>
            </a:r>
            <a:r>
              <a:rPr lang="en-US" dirty="0" err="1"/>
              <a:t>SOMAscan</a:t>
            </a:r>
            <a:r>
              <a:rPr lang="en-US" altLang="en-US" sz="2000" baseline="50000" dirty="0">
                <a:solidFill>
                  <a:srgbClr val="000000"/>
                </a:solidFill>
              </a:rPr>
              <a:t>®</a:t>
            </a:r>
            <a:r>
              <a:rPr lang="en-US" dirty="0"/>
              <a:t> proteomic assay powers health and wellness insights</a:t>
            </a:r>
          </a:p>
        </p:txBody>
      </p:sp>
      <p:sp>
        <p:nvSpPr>
          <p:cNvPr id="4" name="Content Placeholder 1">
            <a:extLst>
              <a:ext uri="{FF2B5EF4-FFF2-40B4-BE49-F238E27FC236}">
                <a16:creationId xmlns:a16="http://schemas.microsoft.com/office/drawing/2014/main" id="{55A25DA8-CA81-4768-8566-81926C83860F}"/>
              </a:ext>
            </a:extLst>
          </p:cNvPr>
          <p:cNvSpPr txBox="1">
            <a:spLocks/>
          </p:cNvSpPr>
          <p:nvPr/>
        </p:nvSpPr>
        <p:spPr bwMode="auto">
          <a:xfrm>
            <a:off x="1061658" y="5165905"/>
            <a:ext cx="4417782" cy="8020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171446" indent="-171446" algn="l" rtl="0" eaLnBrk="0" fontAlgn="base" hangingPunct="0">
              <a:lnSpc>
                <a:spcPct val="90000"/>
              </a:lnSpc>
              <a:spcBef>
                <a:spcPts val="751"/>
              </a:spcBef>
              <a:spcAft>
                <a:spcPct val="0"/>
              </a:spcAft>
              <a:buBlip>
                <a:blip r:embed="rId3"/>
              </a:buBlip>
              <a:defRPr sz="2000" kern="1200">
                <a:solidFill>
                  <a:schemeClr val="tx1"/>
                </a:solidFill>
                <a:latin typeface="Glacial Indifference" charset="0"/>
                <a:ea typeface="Glacial Indifference" charset="0"/>
                <a:cs typeface="Glacial Indifference" charset="0"/>
              </a:defRPr>
            </a:lvl1pPr>
            <a:lvl2pPr marL="514338" indent="-171446" algn="l" rtl="0" eaLnBrk="0" fontAlgn="base" hangingPunct="0">
              <a:lnSpc>
                <a:spcPct val="90000"/>
              </a:lnSpc>
              <a:spcBef>
                <a:spcPts val="375"/>
              </a:spcBef>
              <a:spcAft>
                <a:spcPct val="0"/>
              </a:spcAft>
              <a:buBlip>
                <a:blip r:embed="rId4"/>
              </a:buBlip>
              <a:defRPr kern="1200">
                <a:solidFill>
                  <a:schemeClr val="tx1"/>
                </a:solidFill>
                <a:latin typeface="Glacial Indifference" charset="0"/>
                <a:ea typeface="Glacial Indifference" charset="0"/>
                <a:cs typeface="Glacial Indifference" charset="0"/>
              </a:defRPr>
            </a:lvl2pPr>
            <a:lvl3pPr marL="857229" indent="-171446" algn="l" rtl="0" eaLnBrk="0" fontAlgn="base" hangingPunct="0">
              <a:lnSpc>
                <a:spcPct val="90000"/>
              </a:lnSpc>
              <a:spcBef>
                <a:spcPts val="375"/>
              </a:spcBef>
              <a:spcAft>
                <a:spcPct val="0"/>
              </a:spcAft>
              <a:buBlip>
                <a:blip r:embed="rId5"/>
              </a:buBlip>
              <a:defRPr sz="1600" kern="1200">
                <a:solidFill>
                  <a:schemeClr val="tx1"/>
                </a:solidFill>
                <a:latin typeface="Glacial Indifference" charset="0"/>
                <a:ea typeface="Glacial Indifference" charset="0"/>
                <a:cs typeface="Glacial Indifference" charset="0"/>
              </a:defRPr>
            </a:lvl3pPr>
            <a:lvl4pPr marL="1200121" indent="-171446" algn="l" rtl="0" eaLnBrk="0" fontAlgn="base" hangingPunct="0">
              <a:lnSpc>
                <a:spcPct val="90000"/>
              </a:lnSpc>
              <a:spcBef>
                <a:spcPts val="375"/>
              </a:spcBef>
              <a:spcAft>
                <a:spcPct val="0"/>
              </a:spcAft>
              <a:buBlip>
                <a:blip r:embed="rId6"/>
              </a:buBlip>
              <a:defRPr sz="1400" kern="1200">
                <a:solidFill>
                  <a:schemeClr val="tx1"/>
                </a:solidFill>
                <a:latin typeface="Glacial Indifference" charset="0"/>
                <a:ea typeface="Glacial Indifference" charset="0"/>
                <a:cs typeface="Glacial Indifference" charset="0"/>
              </a:defRPr>
            </a:lvl4pPr>
            <a:lvl5pPr marL="1543012" indent="-171446" algn="l" rtl="0" eaLnBrk="0" fontAlgn="base" hangingPunct="0">
              <a:lnSpc>
                <a:spcPct val="90000"/>
              </a:lnSpc>
              <a:spcBef>
                <a:spcPts val="375"/>
              </a:spcBef>
              <a:spcAft>
                <a:spcPct val="0"/>
              </a:spcAft>
              <a:buBlip>
                <a:blip r:embed="rId7"/>
              </a:buBlip>
              <a:defRPr sz="1400" kern="1200">
                <a:solidFill>
                  <a:schemeClr val="tx1"/>
                </a:solidFill>
                <a:latin typeface="Glacial Indifference" charset="0"/>
                <a:ea typeface="Glacial Indifference" charset="0"/>
                <a:cs typeface="Glacial Indifference" charset="0"/>
              </a:defRPr>
            </a:lvl5pPr>
            <a:lvl6pPr marL="1885904" indent="-171446" algn="l" defTabSz="685783" rtl="0" eaLnBrk="1" latinLnBrk="0" hangingPunct="1">
              <a:lnSpc>
                <a:spcPct val="90000"/>
              </a:lnSpc>
              <a:spcBef>
                <a:spcPts val="375"/>
              </a:spcBef>
              <a:buFont typeface="Arial"/>
              <a:buChar char="•"/>
              <a:defRPr sz="1351"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a:buChar char="•"/>
              <a:defRPr sz="1351"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a:buChar char="•"/>
              <a:defRPr sz="1351" kern="1200">
                <a:solidFill>
                  <a:schemeClr val="tx1"/>
                </a:solidFill>
                <a:latin typeface="+mn-lt"/>
                <a:ea typeface="+mn-ea"/>
                <a:cs typeface="+mn-cs"/>
              </a:defRPr>
            </a:lvl8pPr>
            <a:lvl9pPr marL="2914578" indent="-171446" algn="l" defTabSz="685783" rtl="0" eaLnBrk="1" latinLnBrk="0" hangingPunct="1">
              <a:lnSpc>
                <a:spcPct val="90000"/>
              </a:lnSpc>
              <a:spcBef>
                <a:spcPts val="375"/>
              </a:spcBef>
              <a:buFont typeface="Arial"/>
              <a:buChar char="•"/>
              <a:defRPr sz="1351" kern="1200">
                <a:solidFill>
                  <a:schemeClr val="tx1"/>
                </a:solidFill>
                <a:latin typeface="+mn-lt"/>
                <a:ea typeface="+mn-ea"/>
                <a:cs typeface="+mn-cs"/>
              </a:defRPr>
            </a:lvl9pPr>
          </a:lstStyle>
          <a:p>
            <a:pPr marL="0" indent="0" algn="ctr">
              <a:lnSpc>
                <a:spcPct val="100000"/>
              </a:lnSpc>
              <a:spcBef>
                <a:spcPts val="1200"/>
              </a:spcBef>
              <a:buNone/>
            </a:pPr>
            <a:r>
              <a:rPr lang="en-US" sz="1500" dirty="0">
                <a:latin typeface="Glacial Indifference" pitchFamily="2" charset="0"/>
              </a:rPr>
              <a:t>CLIA certified/CAP accredited Clinical Laboratory</a:t>
            </a:r>
          </a:p>
          <a:p>
            <a:pPr marL="0" indent="0" algn="ctr">
              <a:lnSpc>
                <a:spcPct val="100000"/>
              </a:lnSpc>
              <a:spcBef>
                <a:spcPts val="1200"/>
              </a:spcBef>
              <a:buNone/>
            </a:pPr>
            <a:r>
              <a:rPr lang="en-US" sz="1500" dirty="0">
                <a:latin typeface="Glacial Indifference" pitchFamily="2" charset="0"/>
              </a:rPr>
              <a:t>Boulder, CO, USA</a:t>
            </a:r>
          </a:p>
        </p:txBody>
      </p:sp>
      <p:pic>
        <p:nvPicPr>
          <p:cNvPr id="5" name="Picture 4">
            <a:extLst>
              <a:ext uri="{FF2B5EF4-FFF2-40B4-BE49-F238E27FC236}">
                <a16:creationId xmlns:a16="http://schemas.microsoft.com/office/drawing/2014/main" id="{7643B340-B048-4418-AAD2-5BE94266804C}"/>
              </a:ext>
            </a:extLst>
          </p:cNvPr>
          <p:cNvPicPr>
            <a:picLocks noChangeAspect="1"/>
          </p:cNvPicPr>
          <p:nvPr/>
        </p:nvPicPr>
        <p:blipFill rotWithShape="1">
          <a:blip r:embed="rId8"/>
          <a:srcRect l="12971" t="19330" r="14239" b="16724"/>
          <a:stretch/>
        </p:blipFill>
        <p:spPr>
          <a:xfrm>
            <a:off x="5332539" y="1879006"/>
            <a:ext cx="1229016" cy="1079709"/>
          </a:xfrm>
          <a:prstGeom prst="rect">
            <a:avLst/>
          </a:prstGeom>
        </p:spPr>
      </p:pic>
      <p:pic>
        <p:nvPicPr>
          <p:cNvPr id="7" name="Picture 6">
            <a:extLst>
              <a:ext uri="{FF2B5EF4-FFF2-40B4-BE49-F238E27FC236}">
                <a16:creationId xmlns:a16="http://schemas.microsoft.com/office/drawing/2014/main" id="{F61EF8DD-BD19-43CD-8DF2-8CE32875C370}"/>
              </a:ext>
            </a:extLst>
          </p:cNvPr>
          <p:cNvPicPr>
            <a:picLocks noChangeAspect="1"/>
          </p:cNvPicPr>
          <p:nvPr/>
        </p:nvPicPr>
        <p:blipFill rotWithShape="1">
          <a:blip r:embed="rId9"/>
          <a:srcRect l="21886" t="12333" r="21636" b="11615"/>
          <a:stretch/>
        </p:blipFill>
        <p:spPr>
          <a:xfrm>
            <a:off x="2486260" y="1782977"/>
            <a:ext cx="912544" cy="1228807"/>
          </a:xfrm>
          <a:prstGeom prst="rect">
            <a:avLst/>
          </a:prstGeom>
        </p:spPr>
      </p:pic>
      <p:sp>
        <p:nvSpPr>
          <p:cNvPr id="8" name="Rectangle 7">
            <a:extLst>
              <a:ext uri="{FF2B5EF4-FFF2-40B4-BE49-F238E27FC236}">
                <a16:creationId xmlns:a16="http://schemas.microsoft.com/office/drawing/2014/main" id="{62FE8C27-298D-4764-9FBF-D025246597D5}"/>
              </a:ext>
            </a:extLst>
          </p:cNvPr>
          <p:cNvSpPr/>
          <p:nvPr/>
        </p:nvSpPr>
        <p:spPr>
          <a:xfrm>
            <a:off x="5232387" y="3185571"/>
            <a:ext cx="1982458" cy="584775"/>
          </a:xfrm>
          <a:prstGeom prst="rect">
            <a:avLst/>
          </a:prstGeom>
        </p:spPr>
        <p:txBody>
          <a:bodyPr wrap="square">
            <a:spAutoFit/>
          </a:bodyPr>
          <a:lstStyle/>
          <a:p>
            <a:r>
              <a:rPr lang="en-US" sz="1600" dirty="0">
                <a:latin typeface="Glacial Indifference" pitchFamily="50" charset="0"/>
              </a:rPr>
              <a:t>5,000 proteins measured</a:t>
            </a:r>
          </a:p>
        </p:txBody>
      </p:sp>
      <p:cxnSp>
        <p:nvCxnSpPr>
          <p:cNvPr id="24" name="Straight Arrow Connector 23">
            <a:extLst>
              <a:ext uri="{FF2B5EF4-FFF2-40B4-BE49-F238E27FC236}">
                <a16:creationId xmlns:a16="http://schemas.microsoft.com/office/drawing/2014/main" id="{0C16C6AB-6145-1349-94EE-A45A69157940}"/>
              </a:ext>
            </a:extLst>
          </p:cNvPr>
          <p:cNvCxnSpPr>
            <a:cxnSpLocks/>
          </p:cNvCxnSpPr>
          <p:nvPr/>
        </p:nvCxnSpPr>
        <p:spPr>
          <a:xfrm>
            <a:off x="4127164" y="2418040"/>
            <a:ext cx="559938" cy="0"/>
          </a:xfrm>
          <a:prstGeom prst="straightConnector1">
            <a:avLst/>
          </a:prstGeom>
          <a:ln w="2857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FE14B27-7136-8249-ADF3-95C11735EAF0}"/>
              </a:ext>
            </a:extLst>
          </p:cNvPr>
          <p:cNvCxnSpPr>
            <a:cxnSpLocks/>
          </p:cNvCxnSpPr>
          <p:nvPr/>
        </p:nvCxnSpPr>
        <p:spPr>
          <a:xfrm>
            <a:off x="1229983" y="4668636"/>
            <a:ext cx="9963592"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70F67F00-D88B-F944-A78A-99D912B72AF1}"/>
              </a:ext>
            </a:extLst>
          </p:cNvPr>
          <p:cNvSpPr/>
          <p:nvPr/>
        </p:nvSpPr>
        <p:spPr>
          <a:xfrm>
            <a:off x="2310325" y="3185571"/>
            <a:ext cx="1681080" cy="584775"/>
          </a:xfrm>
          <a:prstGeom prst="rect">
            <a:avLst/>
          </a:prstGeom>
        </p:spPr>
        <p:txBody>
          <a:bodyPr wrap="square">
            <a:spAutoFit/>
          </a:bodyPr>
          <a:lstStyle/>
          <a:p>
            <a:r>
              <a:rPr lang="en-US" sz="1600" dirty="0">
                <a:latin typeface="Glacial Indifference" pitchFamily="50" charset="0"/>
              </a:rPr>
              <a:t>Single blood sample </a:t>
            </a:r>
          </a:p>
        </p:txBody>
      </p:sp>
      <p:sp>
        <p:nvSpPr>
          <p:cNvPr id="20" name="Rectangle 19">
            <a:extLst>
              <a:ext uri="{FF2B5EF4-FFF2-40B4-BE49-F238E27FC236}">
                <a16:creationId xmlns:a16="http://schemas.microsoft.com/office/drawing/2014/main" id="{5D5F95AA-0087-44D9-B4F4-851B644F6920}"/>
              </a:ext>
            </a:extLst>
          </p:cNvPr>
          <p:cNvSpPr/>
          <p:nvPr/>
        </p:nvSpPr>
        <p:spPr>
          <a:xfrm>
            <a:off x="8457812" y="3231737"/>
            <a:ext cx="2137513" cy="830997"/>
          </a:xfrm>
          <a:prstGeom prst="rect">
            <a:avLst/>
          </a:prstGeom>
        </p:spPr>
        <p:txBody>
          <a:bodyPr wrap="square">
            <a:spAutoFit/>
          </a:bodyPr>
          <a:lstStyle/>
          <a:p>
            <a:r>
              <a:rPr lang="en-US" sz="1600" dirty="0">
                <a:latin typeface="Glacial Indifference" pitchFamily="50" charset="0"/>
              </a:rPr>
              <a:t>Insights that reveal current state of health and future trajectory</a:t>
            </a:r>
          </a:p>
        </p:txBody>
      </p:sp>
      <p:cxnSp>
        <p:nvCxnSpPr>
          <p:cNvPr id="21" name="Straight Arrow Connector 20">
            <a:extLst>
              <a:ext uri="{FF2B5EF4-FFF2-40B4-BE49-F238E27FC236}">
                <a16:creationId xmlns:a16="http://schemas.microsoft.com/office/drawing/2014/main" id="{0C16C6AB-6145-1349-94EE-A45A69157940}"/>
              </a:ext>
            </a:extLst>
          </p:cNvPr>
          <p:cNvCxnSpPr>
            <a:cxnSpLocks/>
          </p:cNvCxnSpPr>
          <p:nvPr/>
        </p:nvCxnSpPr>
        <p:spPr>
          <a:xfrm>
            <a:off x="7214845" y="2418040"/>
            <a:ext cx="559938" cy="0"/>
          </a:xfrm>
          <a:prstGeom prst="straightConnector1">
            <a:avLst/>
          </a:prstGeom>
          <a:ln w="2857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descr="healthcare-today-tomorrow.png"/>
          <p:cNvPicPr>
            <a:picLocks noChangeAspect="1"/>
          </p:cNvPicPr>
          <p:nvPr/>
        </p:nvPicPr>
        <p:blipFill rotWithShape="1">
          <a:blip r:embed="rId10">
            <a:extLst>
              <a:ext uri="{28A0092B-C50C-407E-A947-70E740481C1C}">
                <a14:useLocalDpi xmlns:a14="http://schemas.microsoft.com/office/drawing/2010/main" val="0"/>
              </a:ext>
            </a:extLst>
          </a:blip>
          <a:srcRect l="7510" t="11398" r="9162" b="14679"/>
          <a:stretch/>
        </p:blipFill>
        <p:spPr>
          <a:xfrm>
            <a:off x="8632905" y="1782977"/>
            <a:ext cx="1385150" cy="1228807"/>
          </a:xfrm>
          <a:prstGeom prst="rect">
            <a:avLst/>
          </a:prstGeom>
        </p:spPr>
      </p:pic>
      <p:sp>
        <p:nvSpPr>
          <p:cNvPr id="3" name="TextBox 2">
            <a:extLst>
              <a:ext uri="{FF2B5EF4-FFF2-40B4-BE49-F238E27FC236}">
                <a16:creationId xmlns:a16="http://schemas.microsoft.com/office/drawing/2014/main" id="{AF381642-9082-194B-80F1-CD2D71941F88}"/>
              </a:ext>
            </a:extLst>
          </p:cNvPr>
          <p:cNvSpPr txBox="1"/>
          <p:nvPr/>
        </p:nvSpPr>
        <p:spPr bwMode="auto">
          <a:xfrm>
            <a:off x="6096000" y="5165905"/>
            <a:ext cx="5097576" cy="70788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rtlCol="0" anchor="t">
            <a:spAutoFit/>
          </a:bodyPr>
          <a:lstStyle/>
          <a:p>
            <a:pPr lvl="1" algn="ctr">
              <a:spcBef>
                <a:spcPts val="1200"/>
              </a:spcBef>
            </a:pPr>
            <a:r>
              <a:rPr lang="en-US" sz="1500" dirty="0">
                <a:latin typeface="Glacial Indifference" pitchFamily="2" charset="0"/>
              </a:rPr>
              <a:t>CE marked insights from the </a:t>
            </a:r>
            <a:r>
              <a:rPr lang="en-US" sz="1500" dirty="0" err="1">
                <a:latin typeface="Glacial Indifference" pitchFamily="2" charset="0"/>
              </a:rPr>
              <a:t>SOMAscan</a:t>
            </a:r>
            <a:r>
              <a:rPr lang="en-US" sz="1500" dirty="0">
                <a:latin typeface="Glacial Indifference" pitchFamily="2" charset="0"/>
              </a:rPr>
              <a:t> assay</a:t>
            </a:r>
          </a:p>
          <a:p>
            <a:pPr lvl="1" algn="ctr">
              <a:spcBef>
                <a:spcPts val="1200"/>
              </a:spcBef>
            </a:pPr>
            <a:r>
              <a:rPr lang="en-US" sz="1500" dirty="0">
                <a:latin typeface="Glacial Indifference" pitchFamily="2" charset="0"/>
              </a:rPr>
              <a:t>Oxford, UK</a:t>
            </a:r>
          </a:p>
        </p:txBody>
      </p:sp>
    </p:spTree>
    <p:extLst>
      <p:ext uri="{BB962C8B-B14F-4D97-AF65-F5344CB8AC3E}">
        <p14:creationId xmlns:p14="http://schemas.microsoft.com/office/powerpoint/2010/main" val="34413478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descr="iStock-688914588-bw-2.png">
            <a:extLst>
              <a:ext uri="{FF2B5EF4-FFF2-40B4-BE49-F238E27FC236}">
                <a16:creationId xmlns:a16="http://schemas.microsoft.com/office/drawing/2014/main" id="{09301662-739B-3944-952B-CFD0CEFC83D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10" t="8632" r="-1344" b="17594"/>
          <a:stretch/>
        </p:blipFill>
        <p:spPr>
          <a:xfrm>
            <a:off x="4189641" y="2236002"/>
            <a:ext cx="2987743" cy="2989128"/>
          </a:xfrm>
          <a:prstGeom prst="ellipse">
            <a:avLst/>
          </a:prstGeom>
          <a:noFill/>
        </p:spPr>
      </p:pic>
      <p:cxnSp>
        <p:nvCxnSpPr>
          <p:cNvPr id="12" name="Straight Connector 11">
            <a:extLst>
              <a:ext uri="{FF2B5EF4-FFF2-40B4-BE49-F238E27FC236}">
                <a16:creationId xmlns:a16="http://schemas.microsoft.com/office/drawing/2014/main" id="{F8C39DCF-C125-42A9-B1DA-F1272B15F326}"/>
              </a:ext>
            </a:extLst>
          </p:cNvPr>
          <p:cNvCxnSpPr>
            <a:cxnSpLocks/>
          </p:cNvCxnSpPr>
          <p:nvPr/>
        </p:nvCxnSpPr>
        <p:spPr>
          <a:xfrm>
            <a:off x="2492218" y="2562649"/>
            <a:ext cx="2103120" cy="0"/>
          </a:xfrm>
          <a:prstGeom prst="line">
            <a:avLst/>
          </a:prstGeom>
          <a:ln>
            <a:solidFill>
              <a:srgbClr val="24135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3EC1C7C-CF91-427C-8411-40BEEA719AFA}"/>
              </a:ext>
            </a:extLst>
          </p:cNvPr>
          <p:cNvCxnSpPr>
            <a:cxnSpLocks/>
          </p:cNvCxnSpPr>
          <p:nvPr/>
        </p:nvCxnSpPr>
        <p:spPr>
          <a:xfrm>
            <a:off x="2200275" y="3982196"/>
            <a:ext cx="1984587" cy="0"/>
          </a:xfrm>
          <a:prstGeom prst="line">
            <a:avLst/>
          </a:prstGeom>
          <a:ln>
            <a:solidFill>
              <a:srgbClr val="24135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9958F20-A3A9-4ED2-A436-B364FDF23F3A}"/>
              </a:ext>
            </a:extLst>
          </p:cNvPr>
          <p:cNvCxnSpPr>
            <a:cxnSpLocks/>
          </p:cNvCxnSpPr>
          <p:nvPr/>
        </p:nvCxnSpPr>
        <p:spPr>
          <a:xfrm>
            <a:off x="2548280" y="4786256"/>
            <a:ext cx="1865116" cy="0"/>
          </a:xfrm>
          <a:prstGeom prst="line">
            <a:avLst/>
          </a:prstGeom>
          <a:ln>
            <a:solidFill>
              <a:srgbClr val="24135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EC3DA21-30F1-425F-B078-CC0ECF08D5FE}"/>
              </a:ext>
            </a:extLst>
          </p:cNvPr>
          <p:cNvCxnSpPr>
            <a:cxnSpLocks/>
          </p:cNvCxnSpPr>
          <p:nvPr/>
        </p:nvCxnSpPr>
        <p:spPr>
          <a:xfrm>
            <a:off x="6804518" y="4767361"/>
            <a:ext cx="2057782" cy="0"/>
          </a:xfrm>
          <a:prstGeom prst="line">
            <a:avLst/>
          </a:prstGeom>
          <a:ln>
            <a:solidFill>
              <a:srgbClr val="24135F"/>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B124A1D-CA15-4005-8914-76FAD2459BBA}"/>
              </a:ext>
            </a:extLst>
          </p:cNvPr>
          <p:cNvCxnSpPr>
            <a:cxnSpLocks/>
          </p:cNvCxnSpPr>
          <p:nvPr/>
        </p:nvCxnSpPr>
        <p:spPr>
          <a:xfrm>
            <a:off x="7028634" y="3982365"/>
            <a:ext cx="2057782" cy="0"/>
          </a:xfrm>
          <a:prstGeom prst="line">
            <a:avLst/>
          </a:prstGeom>
          <a:ln>
            <a:solidFill>
              <a:srgbClr val="24135F"/>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D425C74-678A-4580-B3E2-17F78E0B8DCC}"/>
              </a:ext>
            </a:extLst>
          </p:cNvPr>
          <p:cNvCxnSpPr>
            <a:cxnSpLocks/>
          </p:cNvCxnSpPr>
          <p:nvPr/>
        </p:nvCxnSpPr>
        <p:spPr>
          <a:xfrm>
            <a:off x="6970317" y="3143101"/>
            <a:ext cx="2057782" cy="0"/>
          </a:xfrm>
          <a:prstGeom prst="line">
            <a:avLst/>
          </a:prstGeom>
          <a:ln>
            <a:solidFill>
              <a:srgbClr val="24135F"/>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A5B8F2F-63C4-4F6C-B70E-E956A72EA954}"/>
              </a:ext>
            </a:extLst>
          </p:cNvPr>
          <p:cNvCxnSpPr>
            <a:cxnSpLocks/>
          </p:cNvCxnSpPr>
          <p:nvPr/>
        </p:nvCxnSpPr>
        <p:spPr>
          <a:xfrm>
            <a:off x="6637710" y="2454432"/>
            <a:ext cx="2057782" cy="0"/>
          </a:xfrm>
          <a:prstGeom prst="line">
            <a:avLst/>
          </a:prstGeom>
          <a:ln>
            <a:solidFill>
              <a:srgbClr val="24135F"/>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FA07876-40B7-40BE-B75A-4A898DFB16C1}"/>
              </a:ext>
            </a:extLst>
          </p:cNvPr>
          <p:cNvCxnSpPr>
            <a:cxnSpLocks/>
          </p:cNvCxnSpPr>
          <p:nvPr/>
        </p:nvCxnSpPr>
        <p:spPr>
          <a:xfrm>
            <a:off x="5631239" y="1459140"/>
            <a:ext cx="0" cy="725545"/>
          </a:xfrm>
          <a:prstGeom prst="line">
            <a:avLst/>
          </a:prstGeom>
          <a:ln>
            <a:solidFill>
              <a:srgbClr val="24135F"/>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F325AC1A-EA93-475C-BB8B-E86A951595B2}"/>
              </a:ext>
            </a:extLst>
          </p:cNvPr>
          <p:cNvSpPr/>
          <p:nvPr/>
        </p:nvSpPr>
        <p:spPr>
          <a:xfrm>
            <a:off x="4154549" y="2146360"/>
            <a:ext cx="3058935" cy="3058935"/>
          </a:xfrm>
          <a:prstGeom prst="ellipse">
            <a:avLst/>
          </a:prstGeom>
          <a:noFill/>
          <a:ln w="19050">
            <a:solidFill>
              <a:srgbClr val="898B8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3E7D6BFA-376C-4A8E-B8C7-5E361CC1B56B}"/>
              </a:ext>
            </a:extLst>
          </p:cNvPr>
          <p:cNvSpPr/>
          <p:nvPr/>
        </p:nvSpPr>
        <p:spPr>
          <a:xfrm>
            <a:off x="4495142" y="2503540"/>
            <a:ext cx="192024" cy="192024"/>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613E23D-4027-431A-90D2-2F9C94C2F02B}"/>
              </a:ext>
            </a:extLst>
          </p:cNvPr>
          <p:cNvSpPr/>
          <p:nvPr/>
        </p:nvSpPr>
        <p:spPr>
          <a:xfrm>
            <a:off x="4101993" y="3923087"/>
            <a:ext cx="192024" cy="192024"/>
          </a:xfrm>
          <a:prstGeom prst="ellipse">
            <a:avLst/>
          </a:prstGeom>
          <a:solidFill>
            <a:srgbClr val="00A499"/>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9E550ED2-63E0-4646-9906-650DB2BBB06D}"/>
              </a:ext>
            </a:extLst>
          </p:cNvPr>
          <p:cNvSpPr/>
          <p:nvPr/>
        </p:nvSpPr>
        <p:spPr>
          <a:xfrm>
            <a:off x="4463181" y="4681139"/>
            <a:ext cx="192024" cy="192024"/>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2B45EB7D-75FD-42BA-9A3C-49241DA508CD}"/>
              </a:ext>
            </a:extLst>
          </p:cNvPr>
          <p:cNvCxnSpPr>
            <a:cxnSpLocks/>
          </p:cNvCxnSpPr>
          <p:nvPr/>
        </p:nvCxnSpPr>
        <p:spPr>
          <a:xfrm>
            <a:off x="5653374" y="5110976"/>
            <a:ext cx="0" cy="871086"/>
          </a:xfrm>
          <a:prstGeom prst="line">
            <a:avLst/>
          </a:prstGeom>
          <a:ln>
            <a:solidFill>
              <a:srgbClr val="24135F"/>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EFABDF35-88AF-4668-A9EB-305394934F8C}"/>
              </a:ext>
            </a:extLst>
          </p:cNvPr>
          <p:cNvSpPr txBox="1"/>
          <p:nvPr/>
        </p:nvSpPr>
        <p:spPr>
          <a:xfrm>
            <a:off x="5119185" y="5964876"/>
            <a:ext cx="1070614" cy="215444"/>
          </a:xfrm>
          <a:prstGeom prst="rect">
            <a:avLst/>
          </a:prstGeom>
          <a:solidFill>
            <a:schemeClr val="bg1"/>
          </a:solidFill>
        </p:spPr>
        <p:txBody>
          <a:bodyPr wrap="none" lIns="0" tIns="0" rIns="0" bIns="0" rtlCol="0">
            <a:spAutoFit/>
          </a:bodyPr>
          <a:lstStyle/>
          <a:p>
            <a:pPr algn="ctr"/>
            <a:r>
              <a:rPr lang="en-US" sz="1400" b="1" dirty="0">
                <a:solidFill>
                  <a:schemeClr val="accent6"/>
                </a:solidFill>
                <a:latin typeface="Minion Pro" panose="02040503050201020203" pitchFamily="18" charset="0"/>
              </a:rPr>
              <a:t>Mental Health</a:t>
            </a:r>
          </a:p>
        </p:txBody>
      </p:sp>
      <p:sp>
        <p:nvSpPr>
          <p:cNvPr id="37" name="Oval 36">
            <a:extLst>
              <a:ext uri="{FF2B5EF4-FFF2-40B4-BE49-F238E27FC236}">
                <a16:creationId xmlns:a16="http://schemas.microsoft.com/office/drawing/2014/main" id="{07401C12-84A7-46B7-A5A5-06A63F57C7C3}"/>
              </a:ext>
            </a:extLst>
          </p:cNvPr>
          <p:cNvSpPr/>
          <p:nvPr/>
        </p:nvSpPr>
        <p:spPr>
          <a:xfrm>
            <a:off x="6717248" y="4681139"/>
            <a:ext cx="192024" cy="192024"/>
          </a:xfrm>
          <a:prstGeom prst="ellipse">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CCE61E18-A108-49E4-A1CE-AEA616676695}"/>
              </a:ext>
            </a:extLst>
          </p:cNvPr>
          <p:cNvSpPr/>
          <p:nvPr/>
        </p:nvSpPr>
        <p:spPr>
          <a:xfrm>
            <a:off x="7062910" y="3896143"/>
            <a:ext cx="192024" cy="192024"/>
          </a:xfrm>
          <a:prstGeom prst="ellipse">
            <a:avLst/>
          </a:prstGeom>
          <a:solidFill>
            <a:srgbClr val="00A499"/>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42A1ABDD-D922-4FF3-A40E-EF3A889AD41D}"/>
              </a:ext>
            </a:extLst>
          </p:cNvPr>
          <p:cNvSpPr/>
          <p:nvPr/>
        </p:nvSpPr>
        <p:spPr>
          <a:xfrm>
            <a:off x="6972965" y="3056878"/>
            <a:ext cx="192024" cy="192024"/>
          </a:xfrm>
          <a:prstGeom prst="ellipse">
            <a:avLst/>
          </a:prstGeom>
          <a:solidFill>
            <a:schemeClr val="accent6"/>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88EB2F55-FD82-45DB-8FCF-750A6C2195C0}"/>
              </a:ext>
            </a:extLst>
          </p:cNvPr>
          <p:cNvSpPr/>
          <p:nvPr/>
        </p:nvSpPr>
        <p:spPr>
          <a:xfrm>
            <a:off x="6459975" y="2368210"/>
            <a:ext cx="192024" cy="192024"/>
          </a:xfrm>
          <a:prstGeom prst="ellipse">
            <a:avLst/>
          </a:prstGeom>
          <a:solidFill>
            <a:schemeClr val="tx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90CF609A-DCDB-4AC7-BEB8-7BB850CDA09E}"/>
              </a:ext>
            </a:extLst>
          </p:cNvPr>
          <p:cNvSpPr/>
          <p:nvPr/>
        </p:nvSpPr>
        <p:spPr>
          <a:xfrm>
            <a:off x="5556745" y="5128316"/>
            <a:ext cx="192024" cy="192024"/>
          </a:xfrm>
          <a:prstGeom prst="ellipse">
            <a:avLst/>
          </a:prstGeom>
          <a:solidFill>
            <a:schemeClr val="accent6"/>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B3442712-A9DF-4014-AC61-EF1247833B5E}"/>
              </a:ext>
            </a:extLst>
          </p:cNvPr>
          <p:cNvSpPr/>
          <p:nvPr/>
        </p:nvSpPr>
        <p:spPr>
          <a:xfrm>
            <a:off x="5535725" y="2059673"/>
            <a:ext cx="192024" cy="192024"/>
          </a:xfrm>
          <a:prstGeom prst="ellipse">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TextBox 63">
            <a:extLst>
              <a:ext uri="{FF2B5EF4-FFF2-40B4-BE49-F238E27FC236}">
                <a16:creationId xmlns:a16="http://schemas.microsoft.com/office/drawing/2014/main" id="{77E93863-0E61-465C-B777-1789A00AACCD}"/>
              </a:ext>
            </a:extLst>
          </p:cNvPr>
          <p:cNvSpPr txBox="1"/>
          <p:nvPr/>
        </p:nvSpPr>
        <p:spPr>
          <a:xfrm>
            <a:off x="5367318" y="1355628"/>
            <a:ext cx="564578" cy="215444"/>
          </a:xfrm>
          <a:prstGeom prst="rect">
            <a:avLst/>
          </a:prstGeom>
          <a:solidFill>
            <a:schemeClr val="bg1"/>
          </a:solidFill>
        </p:spPr>
        <p:txBody>
          <a:bodyPr wrap="none" lIns="0" tIns="0" rIns="0" bIns="0" rtlCol="0">
            <a:spAutoFit/>
          </a:bodyPr>
          <a:lstStyle/>
          <a:p>
            <a:pPr algn="ctr"/>
            <a:r>
              <a:rPr lang="en-US" sz="1400" b="1" dirty="0">
                <a:solidFill>
                  <a:schemeClr val="accent2"/>
                </a:solidFill>
                <a:latin typeface="Minion Pro" panose="02040503050201020203" pitchFamily="18" charset="0"/>
              </a:rPr>
              <a:t>Vitality</a:t>
            </a:r>
          </a:p>
        </p:txBody>
      </p:sp>
      <p:sp>
        <p:nvSpPr>
          <p:cNvPr id="3" name="Title 2">
            <a:extLst>
              <a:ext uri="{FF2B5EF4-FFF2-40B4-BE49-F238E27FC236}">
                <a16:creationId xmlns:a16="http://schemas.microsoft.com/office/drawing/2014/main" id="{2E37D26C-412C-4F70-9CDD-F8AF5E2516F1}"/>
              </a:ext>
            </a:extLst>
          </p:cNvPr>
          <p:cNvSpPr>
            <a:spLocks noGrp="1"/>
          </p:cNvSpPr>
          <p:nvPr>
            <p:ph type="title"/>
          </p:nvPr>
        </p:nvSpPr>
        <p:spPr>
          <a:xfrm>
            <a:off x="243838" y="365125"/>
            <a:ext cx="11767348" cy="951030"/>
          </a:xfrm>
        </p:spPr>
        <p:txBody>
          <a:bodyPr>
            <a:noAutofit/>
          </a:bodyPr>
          <a:lstStyle/>
          <a:p>
            <a:r>
              <a:rPr lang="en-US" dirty="0"/>
              <a:t>Plasma protein scanning is viable as a single source of health information</a:t>
            </a:r>
          </a:p>
        </p:txBody>
      </p:sp>
      <p:sp>
        <p:nvSpPr>
          <p:cNvPr id="38" name="TextBox 37">
            <a:extLst>
              <a:ext uri="{FF2B5EF4-FFF2-40B4-BE49-F238E27FC236}">
                <a16:creationId xmlns:a16="http://schemas.microsoft.com/office/drawing/2014/main" id="{3BFDB593-5310-4D65-BA8C-7B596D3C1BF7}"/>
              </a:ext>
            </a:extLst>
          </p:cNvPr>
          <p:cNvSpPr txBox="1"/>
          <p:nvPr/>
        </p:nvSpPr>
        <p:spPr>
          <a:xfrm>
            <a:off x="8334056" y="4662883"/>
            <a:ext cx="759952" cy="215444"/>
          </a:xfrm>
          <a:prstGeom prst="rect">
            <a:avLst/>
          </a:prstGeom>
          <a:solidFill>
            <a:schemeClr val="bg1"/>
          </a:solidFill>
        </p:spPr>
        <p:txBody>
          <a:bodyPr wrap="none" lIns="73152" tIns="0" rIns="0" bIns="0" rtlCol="0">
            <a:spAutoFit/>
          </a:bodyPr>
          <a:lstStyle/>
          <a:p>
            <a:r>
              <a:rPr lang="en-US" sz="1400" b="1" dirty="0">
                <a:solidFill>
                  <a:schemeClr val="accent2"/>
                </a:solidFill>
                <a:latin typeface="Minion Pro" panose="02040503050201020203" pitchFamily="18" charset="0"/>
              </a:rPr>
              <a:t>Nutrition</a:t>
            </a:r>
          </a:p>
        </p:txBody>
      </p:sp>
      <p:sp>
        <p:nvSpPr>
          <p:cNvPr id="44" name="TextBox 43">
            <a:extLst>
              <a:ext uri="{FF2B5EF4-FFF2-40B4-BE49-F238E27FC236}">
                <a16:creationId xmlns:a16="http://schemas.microsoft.com/office/drawing/2014/main" id="{46A94A50-71AA-4830-B2FA-E0C63B396F10}"/>
              </a:ext>
            </a:extLst>
          </p:cNvPr>
          <p:cNvSpPr txBox="1"/>
          <p:nvPr/>
        </p:nvSpPr>
        <p:spPr>
          <a:xfrm>
            <a:off x="8679718" y="3877887"/>
            <a:ext cx="1371529" cy="215444"/>
          </a:xfrm>
          <a:prstGeom prst="rect">
            <a:avLst/>
          </a:prstGeom>
          <a:solidFill>
            <a:schemeClr val="bg1"/>
          </a:solidFill>
        </p:spPr>
        <p:txBody>
          <a:bodyPr wrap="none" lIns="73152" tIns="0" rIns="0" bIns="0" rtlCol="0">
            <a:spAutoFit/>
          </a:bodyPr>
          <a:lstStyle/>
          <a:p>
            <a:r>
              <a:rPr lang="en-US" sz="1400" b="1" dirty="0">
                <a:solidFill>
                  <a:schemeClr val="accent3"/>
                </a:solidFill>
                <a:latin typeface="Minion Pro" panose="02040503050201020203" pitchFamily="18" charset="0"/>
              </a:rPr>
              <a:t>Metabolic Health</a:t>
            </a:r>
          </a:p>
        </p:txBody>
      </p:sp>
      <p:sp>
        <p:nvSpPr>
          <p:cNvPr id="50" name="TextBox 49">
            <a:extLst>
              <a:ext uri="{FF2B5EF4-FFF2-40B4-BE49-F238E27FC236}">
                <a16:creationId xmlns:a16="http://schemas.microsoft.com/office/drawing/2014/main" id="{41B54B6B-60CB-4A82-881C-3CC82F231A1C}"/>
              </a:ext>
            </a:extLst>
          </p:cNvPr>
          <p:cNvSpPr txBox="1"/>
          <p:nvPr/>
        </p:nvSpPr>
        <p:spPr>
          <a:xfrm>
            <a:off x="8589773" y="3038623"/>
            <a:ext cx="1630126" cy="215444"/>
          </a:xfrm>
          <a:prstGeom prst="rect">
            <a:avLst/>
          </a:prstGeom>
          <a:solidFill>
            <a:schemeClr val="bg1"/>
          </a:solidFill>
        </p:spPr>
        <p:txBody>
          <a:bodyPr wrap="none" lIns="73152" tIns="0" rIns="0" bIns="0" rtlCol="0">
            <a:spAutoFit/>
          </a:bodyPr>
          <a:lstStyle/>
          <a:p>
            <a:r>
              <a:rPr lang="en-US" sz="1400" b="1" dirty="0">
                <a:solidFill>
                  <a:schemeClr val="accent6"/>
                </a:solidFill>
                <a:latin typeface="Minion Pro" panose="02040503050201020203" pitchFamily="18" charset="0"/>
              </a:rPr>
              <a:t>Weight Management</a:t>
            </a:r>
          </a:p>
        </p:txBody>
      </p:sp>
      <p:sp>
        <p:nvSpPr>
          <p:cNvPr id="56" name="TextBox 55">
            <a:extLst>
              <a:ext uri="{FF2B5EF4-FFF2-40B4-BE49-F238E27FC236}">
                <a16:creationId xmlns:a16="http://schemas.microsoft.com/office/drawing/2014/main" id="{A5D4E445-D844-458B-AAE5-7A913B777338}"/>
              </a:ext>
            </a:extLst>
          </p:cNvPr>
          <p:cNvSpPr txBox="1"/>
          <p:nvPr/>
        </p:nvSpPr>
        <p:spPr>
          <a:xfrm>
            <a:off x="8076783" y="2349954"/>
            <a:ext cx="1702004" cy="215444"/>
          </a:xfrm>
          <a:prstGeom prst="rect">
            <a:avLst/>
          </a:prstGeom>
          <a:solidFill>
            <a:schemeClr val="bg1"/>
          </a:solidFill>
        </p:spPr>
        <p:txBody>
          <a:bodyPr wrap="none" lIns="73152" tIns="0" rIns="0" bIns="0" rtlCol="0">
            <a:spAutoFit/>
          </a:bodyPr>
          <a:lstStyle/>
          <a:p>
            <a:r>
              <a:rPr lang="en-US" sz="1400" b="1" dirty="0">
                <a:solidFill>
                  <a:schemeClr val="tx2"/>
                </a:solidFill>
                <a:latin typeface="Minion Pro" panose="02040503050201020203" pitchFamily="18" charset="0"/>
              </a:rPr>
              <a:t>Cardiovascular Health</a:t>
            </a:r>
          </a:p>
        </p:txBody>
      </p:sp>
      <p:sp>
        <p:nvSpPr>
          <p:cNvPr id="10" name="TextBox 9">
            <a:extLst>
              <a:ext uri="{FF2B5EF4-FFF2-40B4-BE49-F238E27FC236}">
                <a16:creationId xmlns:a16="http://schemas.microsoft.com/office/drawing/2014/main" id="{3EDD926E-DE8F-4E53-B2C2-D9F509EC38EA}"/>
              </a:ext>
            </a:extLst>
          </p:cNvPr>
          <p:cNvSpPr txBox="1"/>
          <p:nvPr/>
        </p:nvSpPr>
        <p:spPr>
          <a:xfrm>
            <a:off x="2051205" y="2446033"/>
            <a:ext cx="645241" cy="215444"/>
          </a:xfrm>
          <a:prstGeom prst="rect">
            <a:avLst/>
          </a:prstGeom>
          <a:solidFill>
            <a:schemeClr val="bg1"/>
          </a:solidFill>
        </p:spPr>
        <p:txBody>
          <a:bodyPr wrap="none" lIns="0" tIns="0" rIns="73152" bIns="0" rtlCol="0">
            <a:spAutoFit/>
          </a:bodyPr>
          <a:lstStyle/>
          <a:p>
            <a:r>
              <a:rPr lang="en-US" sz="1400" b="1" dirty="0">
                <a:solidFill>
                  <a:schemeClr val="accent4"/>
                </a:solidFill>
                <a:latin typeface="Minion Pro" panose="02040503050201020203" pitchFamily="18" charset="0"/>
              </a:rPr>
              <a:t>Cancer </a:t>
            </a:r>
          </a:p>
        </p:txBody>
      </p:sp>
      <p:sp>
        <p:nvSpPr>
          <p:cNvPr id="21" name="TextBox 20">
            <a:extLst>
              <a:ext uri="{FF2B5EF4-FFF2-40B4-BE49-F238E27FC236}">
                <a16:creationId xmlns:a16="http://schemas.microsoft.com/office/drawing/2014/main" id="{F9944D17-3170-4B05-924F-88A0B0E200C2}"/>
              </a:ext>
            </a:extLst>
          </p:cNvPr>
          <p:cNvSpPr txBox="1"/>
          <p:nvPr/>
        </p:nvSpPr>
        <p:spPr>
          <a:xfrm>
            <a:off x="1524706" y="3865580"/>
            <a:ext cx="1124667" cy="215444"/>
          </a:xfrm>
          <a:prstGeom prst="rect">
            <a:avLst/>
          </a:prstGeom>
          <a:solidFill>
            <a:schemeClr val="bg1"/>
          </a:solidFill>
        </p:spPr>
        <p:txBody>
          <a:bodyPr wrap="square" lIns="0" tIns="0" rIns="73152" bIns="0" rtlCol="0">
            <a:spAutoFit/>
          </a:bodyPr>
          <a:lstStyle/>
          <a:p>
            <a:r>
              <a:rPr lang="en-US" sz="1400" b="1" dirty="0">
                <a:solidFill>
                  <a:schemeClr val="accent3"/>
                </a:solidFill>
                <a:latin typeface="Minion Pro" panose="02040503050201020203" pitchFamily="18" charset="0"/>
              </a:rPr>
              <a:t>Inflammation</a:t>
            </a:r>
          </a:p>
        </p:txBody>
      </p:sp>
      <p:sp>
        <p:nvSpPr>
          <p:cNvPr id="26" name="TextBox 25">
            <a:extLst>
              <a:ext uri="{FF2B5EF4-FFF2-40B4-BE49-F238E27FC236}">
                <a16:creationId xmlns:a16="http://schemas.microsoft.com/office/drawing/2014/main" id="{8B15DE10-ED84-421D-8A7A-87F397A21A60}"/>
              </a:ext>
            </a:extLst>
          </p:cNvPr>
          <p:cNvSpPr txBox="1"/>
          <p:nvPr/>
        </p:nvSpPr>
        <p:spPr>
          <a:xfrm>
            <a:off x="2076754" y="4669640"/>
            <a:ext cx="834396" cy="215444"/>
          </a:xfrm>
          <a:prstGeom prst="rect">
            <a:avLst/>
          </a:prstGeom>
          <a:solidFill>
            <a:schemeClr val="bg1"/>
          </a:solidFill>
        </p:spPr>
        <p:txBody>
          <a:bodyPr wrap="none" lIns="0" tIns="0" rIns="73152" bIns="0" rtlCol="0">
            <a:spAutoFit/>
          </a:bodyPr>
          <a:lstStyle/>
          <a:p>
            <a:r>
              <a:rPr lang="en-US" sz="1400" b="1" dirty="0">
                <a:solidFill>
                  <a:schemeClr val="accent4"/>
                </a:solidFill>
                <a:latin typeface="Minion Pro" panose="02040503050201020203" pitchFamily="18" charset="0"/>
              </a:rPr>
              <a:t>Immunity</a:t>
            </a:r>
          </a:p>
        </p:txBody>
      </p:sp>
      <p:sp>
        <p:nvSpPr>
          <p:cNvPr id="79" name="Oval 78">
            <a:extLst>
              <a:ext uri="{FF2B5EF4-FFF2-40B4-BE49-F238E27FC236}">
                <a16:creationId xmlns:a16="http://schemas.microsoft.com/office/drawing/2014/main" id="{AF144D4E-A371-431D-BB7A-4611508A9267}"/>
              </a:ext>
            </a:extLst>
          </p:cNvPr>
          <p:cNvSpPr/>
          <p:nvPr/>
        </p:nvSpPr>
        <p:spPr>
          <a:xfrm>
            <a:off x="4114219" y="3161110"/>
            <a:ext cx="192024" cy="192024"/>
          </a:xfrm>
          <a:prstGeom prst="ellipse">
            <a:avLst/>
          </a:prstGeom>
          <a:solidFill>
            <a:schemeClr val="tx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TextBox 79">
            <a:extLst>
              <a:ext uri="{FF2B5EF4-FFF2-40B4-BE49-F238E27FC236}">
                <a16:creationId xmlns:a16="http://schemas.microsoft.com/office/drawing/2014/main" id="{F9200656-5107-441D-BEFD-1DF0219E2662}"/>
              </a:ext>
            </a:extLst>
          </p:cNvPr>
          <p:cNvSpPr txBox="1"/>
          <p:nvPr/>
        </p:nvSpPr>
        <p:spPr>
          <a:xfrm>
            <a:off x="647700" y="3103603"/>
            <a:ext cx="2004375" cy="215444"/>
          </a:xfrm>
          <a:prstGeom prst="rect">
            <a:avLst/>
          </a:prstGeom>
          <a:solidFill>
            <a:schemeClr val="bg1"/>
          </a:solidFill>
        </p:spPr>
        <p:txBody>
          <a:bodyPr wrap="square" lIns="0" tIns="0" rIns="73152" bIns="0" rtlCol="0">
            <a:spAutoFit/>
          </a:bodyPr>
          <a:lstStyle/>
          <a:p>
            <a:r>
              <a:rPr lang="en-US" sz="1400" b="1" dirty="0">
                <a:solidFill>
                  <a:schemeClr val="tx2"/>
                </a:solidFill>
                <a:latin typeface="Minion Pro" panose="02040503050201020203" pitchFamily="18" charset="0"/>
              </a:rPr>
              <a:t>Musculoskeletal Health</a:t>
            </a:r>
          </a:p>
        </p:txBody>
      </p:sp>
      <p:cxnSp>
        <p:nvCxnSpPr>
          <p:cNvPr id="77" name="Straight Connector 76">
            <a:extLst>
              <a:ext uri="{FF2B5EF4-FFF2-40B4-BE49-F238E27FC236}">
                <a16:creationId xmlns:a16="http://schemas.microsoft.com/office/drawing/2014/main" id="{3F1ED482-5475-42F8-A12B-D2992C01AE2F}"/>
              </a:ext>
            </a:extLst>
          </p:cNvPr>
          <p:cNvCxnSpPr>
            <a:cxnSpLocks/>
          </p:cNvCxnSpPr>
          <p:nvPr/>
        </p:nvCxnSpPr>
        <p:spPr>
          <a:xfrm>
            <a:off x="2492218" y="3211325"/>
            <a:ext cx="1704870" cy="8894"/>
          </a:xfrm>
          <a:prstGeom prst="line">
            <a:avLst/>
          </a:prstGeom>
          <a:ln>
            <a:solidFill>
              <a:srgbClr val="24135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0001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CB0D2-3F7D-4CF2-BE6C-41570D4B5175}"/>
              </a:ext>
            </a:extLst>
          </p:cNvPr>
          <p:cNvSpPr>
            <a:spLocks noGrp="1"/>
          </p:cNvSpPr>
          <p:nvPr>
            <p:ph type="title"/>
          </p:nvPr>
        </p:nvSpPr>
        <p:spPr>
          <a:xfrm>
            <a:off x="243838" y="365125"/>
            <a:ext cx="11257281" cy="535531"/>
          </a:xfrm>
        </p:spPr>
        <p:txBody>
          <a:bodyPr/>
          <a:lstStyle/>
          <a:p>
            <a:r>
              <a:rPr lang="en-US" dirty="0"/>
              <a:t>Insights at scale can drive value across the Quadruple Aim</a:t>
            </a:r>
          </a:p>
        </p:txBody>
      </p:sp>
      <p:pic>
        <p:nvPicPr>
          <p:cNvPr id="22" name="Picture 21">
            <a:extLst>
              <a:ext uri="{FF2B5EF4-FFF2-40B4-BE49-F238E27FC236}">
                <a16:creationId xmlns:a16="http://schemas.microsoft.com/office/drawing/2014/main" id="{89E62465-24DA-41FE-B792-91E0E1BD74FF}"/>
              </a:ext>
            </a:extLst>
          </p:cNvPr>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4273" t="12685" r="9868" b="8527"/>
          <a:stretch/>
        </p:blipFill>
        <p:spPr>
          <a:xfrm>
            <a:off x="964259" y="1333164"/>
            <a:ext cx="804831" cy="738432"/>
          </a:xfrm>
          <a:prstGeom prst="rect">
            <a:avLst/>
          </a:prstGeom>
        </p:spPr>
      </p:pic>
      <p:pic>
        <p:nvPicPr>
          <p:cNvPr id="23" name="Picture 22">
            <a:extLst>
              <a:ext uri="{FF2B5EF4-FFF2-40B4-BE49-F238E27FC236}">
                <a16:creationId xmlns:a16="http://schemas.microsoft.com/office/drawing/2014/main" id="{EB25A941-ABCC-4897-B48E-983728BF5CC1}"/>
              </a:ext>
            </a:extLst>
          </p:cNvPr>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6140" t="11032" r="9012" b="16241"/>
          <a:stretch/>
        </p:blipFill>
        <p:spPr>
          <a:xfrm>
            <a:off x="3736468" y="1335690"/>
            <a:ext cx="851780" cy="729713"/>
          </a:xfrm>
          <a:prstGeom prst="rect">
            <a:avLst/>
          </a:prstGeom>
        </p:spPr>
      </p:pic>
      <p:pic>
        <p:nvPicPr>
          <p:cNvPr id="24" name="Picture 23">
            <a:extLst>
              <a:ext uri="{FF2B5EF4-FFF2-40B4-BE49-F238E27FC236}">
                <a16:creationId xmlns:a16="http://schemas.microsoft.com/office/drawing/2014/main" id="{4F413811-EA11-4DB4-A07D-585703CD0A6C}"/>
              </a:ext>
            </a:extLst>
          </p:cNvPr>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l="18434" t="14240" r="14141" b="11171"/>
          <a:stretch/>
        </p:blipFill>
        <p:spPr bwMode="auto">
          <a:xfrm>
            <a:off x="6928137" y="1318191"/>
            <a:ext cx="714287" cy="790076"/>
          </a:xfrm>
          <a:prstGeom prst="rect">
            <a:avLst/>
          </a:prstGeom>
          <a:ln>
            <a:noFill/>
          </a:ln>
          <a:extLst>
            <a:ext uri="{53640926-AAD7-44d8-BBD7-CCE9431645EC}">
              <a14:shadowObscured xmlns="" xmlns:a14="http://schemas.microsoft.com/office/drawing/2010/main"/>
            </a:ext>
          </a:extLst>
        </p:spPr>
      </p:pic>
      <p:sp>
        <p:nvSpPr>
          <p:cNvPr id="30" name="Google Shape;482;p45">
            <a:extLst>
              <a:ext uri="{FF2B5EF4-FFF2-40B4-BE49-F238E27FC236}">
                <a16:creationId xmlns:a16="http://schemas.microsoft.com/office/drawing/2014/main" id="{0EE0AAA2-6EA6-9A47-AE97-96DD4CF79196}"/>
              </a:ext>
            </a:extLst>
          </p:cNvPr>
          <p:cNvSpPr txBox="1"/>
          <p:nvPr/>
        </p:nvSpPr>
        <p:spPr>
          <a:xfrm>
            <a:off x="532345" y="2102454"/>
            <a:ext cx="2185939" cy="65014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dirty="0">
                <a:solidFill>
                  <a:schemeClr val="accent1"/>
                </a:solidFill>
                <a:latin typeface="Glacial Indifference" pitchFamily="2" charset="0"/>
                <a:cs typeface="Minion Pro"/>
              </a:rPr>
              <a:t>Improved Patient Outcomes</a:t>
            </a:r>
            <a:endParaRPr sz="1800" dirty="0">
              <a:solidFill>
                <a:schemeClr val="accent1"/>
              </a:solidFill>
              <a:latin typeface="Glacial Indifference" pitchFamily="2" charset="0"/>
              <a:cs typeface="Minion Pro"/>
            </a:endParaRPr>
          </a:p>
        </p:txBody>
      </p:sp>
      <p:cxnSp>
        <p:nvCxnSpPr>
          <p:cNvPr id="31" name="Google Shape;483;p45">
            <a:extLst>
              <a:ext uri="{FF2B5EF4-FFF2-40B4-BE49-F238E27FC236}">
                <a16:creationId xmlns:a16="http://schemas.microsoft.com/office/drawing/2014/main" id="{364AA4F2-70E7-0D43-87E2-6BA9CB218214}"/>
              </a:ext>
            </a:extLst>
          </p:cNvPr>
          <p:cNvCxnSpPr>
            <a:cxnSpLocks/>
          </p:cNvCxnSpPr>
          <p:nvPr/>
        </p:nvCxnSpPr>
        <p:spPr>
          <a:xfrm>
            <a:off x="532346" y="2875862"/>
            <a:ext cx="1784134" cy="0"/>
          </a:xfrm>
          <a:prstGeom prst="straightConnector1">
            <a:avLst/>
          </a:prstGeom>
          <a:noFill/>
          <a:ln w="9525" cap="flat" cmpd="sng">
            <a:solidFill>
              <a:srgbClr val="69AB22"/>
            </a:solidFill>
            <a:prstDash val="solid"/>
            <a:round/>
            <a:headEnd type="none" w="med" len="med"/>
            <a:tailEnd type="none" w="med" len="med"/>
          </a:ln>
        </p:spPr>
      </p:cxnSp>
      <p:sp>
        <p:nvSpPr>
          <p:cNvPr id="33" name="Google Shape;485;p45">
            <a:extLst>
              <a:ext uri="{FF2B5EF4-FFF2-40B4-BE49-F238E27FC236}">
                <a16:creationId xmlns:a16="http://schemas.microsoft.com/office/drawing/2014/main" id="{2229C06E-2C77-3A43-8B00-EA02AD652ED0}"/>
              </a:ext>
            </a:extLst>
          </p:cNvPr>
          <p:cNvSpPr txBox="1"/>
          <p:nvPr/>
        </p:nvSpPr>
        <p:spPr>
          <a:xfrm>
            <a:off x="6315470" y="2102454"/>
            <a:ext cx="1849335" cy="73635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dirty="0">
                <a:solidFill>
                  <a:schemeClr val="accent1"/>
                </a:solidFill>
                <a:latin typeface="Glacial Indifference" pitchFamily="2" charset="0"/>
                <a:cs typeface="Minion Pro"/>
              </a:rPr>
              <a:t>Lower Cost of Care</a:t>
            </a:r>
            <a:endParaRPr sz="1800" dirty="0">
              <a:solidFill>
                <a:schemeClr val="accent1"/>
              </a:solidFill>
              <a:latin typeface="Glacial Indifference" pitchFamily="2" charset="0"/>
              <a:cs typeface="Minion Pro"/>
            </a:endParaRPr>
          </a:p>
        </p:txBody>
      </p:sp>
      <p:sp>
        <p:nvSpPr>
          <p:cNvPr id="35" name="Google Shape;487;p45">
            <a:extLst>
              <a:ext uri="{FF2B5EF4-FFF2-40B4-BE49-F238E27FC236}">
                <a16:creationId xmlns:a16="http://schemas.microsoft.com/office/drawing/2014/main" id="{2A089183-3B69-2B4C-BB01-DB1F42A2CFD4}"/>
              </a:ext>
            </a:extLst>
          </p:cNvPr>
          <p:cNvSpPr txBox="1"/>
          <p:nvPr/>
        </p:nvSpPr>
        <p:spPr>
          <a:xfrm>
            <a:off x="9189713" y="2102454"/>
            <a:ext cx="2235440" cy="73635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dirty="0">
                <a:solidFill>
                  <a:schemeClr val="accent1"/>
                </a:solidFill>
                <a:latin typeface="Glacial Indifference" pitchFamily="2" charset="0"/>
                <a:cs typeface="Minion Pro"/>
              </a:rPr>
              <a:t>Improved Provider Experience</a:t>
            </a:r>
            <a:endParaRPr sz="1800" dirty="0">
              <a:solidFill>
                <a:schemeClr val="accent1"/>
              </a:solidFill>
              <a:latin typeface="Glacial Indifference" pitchFamily="2" charset="0"/>
              <a:cs typeface="Minion Pro"/>
            </a:endParaRPr>
          </a:p>
        </p:txBody>
      </p:sp>
      <p:sp>
        <p:nvSpPr>
          <p:cNvPr id="37" name="Google Shape;489;p45">
            <a:extLst>
              <a:ext uri="{FF2B5EF4-FFF2-40B4-BE49-F238E27FC236}">
                <a16:creationId xmlns:a16="http://schemas.microsoft.com/office/drawing/2014/main" id="{B1430465-DE3E-9D4A-ADA3-9E15107E79C0}"/>
              </a:ext>
            </a:extLst>
          </p:cNvPr>
          <p:cNvSpPr txBox="1"/>
          <p:nvPr/>
        </p:nvSpPr>
        <p:spPr>
          <a:xfrm>
            <a:off x="3270290" y="2102454"/>
            <a:ext cx="2193537" cy="64113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dirty="0">
                <a:solidFill>
                  <a:schemeClr val="accent1"/>
                </a:solidFill>
                <a:latin typeface="Glacial Indifference" pitchFamily="2" charset="0"/>
                <a:cs typeface="Minion Pro"/>
              </a:rPr>
              <a:t>Improved Patient Experience</a:t>
            </a:r>
            <a:endParaRPr sz="1800" dirty="0">
              <a:solidFill>
                <a:schemeClr val="accent1"/>
              </a:solidFill>
              <a:latin typeface="Glacial Indifference" pitchFamily="2" charset="0"/>
              <a:cs typeface="Minion Pro"/>
            </a:endParaRPr>
          </a:p>
        </p:txBody>
      </p:sp>
      <p:sp>
        <p:nvSpPr>
          <p:cNvPr id="19" name="Google Shape;477;p45">
            <a:extLst>
              <a:ext uri="{FF2B5EF4-FFF2-40B4-BE49-F238E27FC236}">
                <a16:creationId xmlns:a16="http://schemas.microsoft.com/office/drawing/2014/main" id="{817988B8-C612-6C46-911F-559FF00D7CC8}"/>
              </a:ext>
            </a:extLst>
          </p:cNvPr>
          <p:cNvSpPr txBox="1"/>
          <p:nvPr/>
        </p:nvSpPr>
        <p:spPr>
          <a:xfrm>
            <a:off x="6273141" y="3005030"/>
            <a:ext cx="2709421" cy="2215474"/>
          </a:xfrm>
          <a:prstGeom prst="rect">
            <a:avLst/>
          </a:prstGeom>
          <a:noFill/>
          <a:ln>
            <a:noFill/>
          </a:ln>
        </p:spPr>
        <p:txBody>
          <a:bodyPr spcFirstLastPara="1" wrap="square" lIns="91425" tIns="45700" rIns="91425" bIns="45700" anchor="t" anchorCtr="0">
            <a:noAutofit/>
          </a:bodyPr>
          <a:lstStyle/>
          <a:p>
            <a:r>
              <a:rPr lang="en-US" sz="1400" b="1" dirty="0">
                <a:solidFill>
                  <a:schemeClr val="bg1">
                    <a:lumMod val="50000"/>
                  </a:schemeClr>
                </a:solidFill>
                <a:latin typeface="Glacial Indifference" pitchFamily="2" charset="0"/>
              </a:rPr>
              <a:t>Population-level risk </a:t>
            </a:r>
            <a:r>
              <a:rPr lang="en-US" sz="1400" dirty="0">
                <a:solidFill>
                  <a:schemeClr val="bg1">
                    <a:lumMod val="50000"/>
                  </a:schemeClr>
                </a:solidFill>
                <a:latin typeface="Glacial Indifference" pitchFamily="2" charset="0"/>
              </a:rPr>
              <a:t>drives more effective community intervention strategies </a:t>
            </a:r>
          </a:p>
          <a:p>
            <a:endParaRPr lang="en-US" sz="1400" dirty="0">
              <a:solidFill>
                <a:schemeClr val="bg1">
                  <a:lumMod val="50000"/>
                </a:schemeClr>
              </a:solidFill>
              <a:latin typeface="Glacial Indifference" pitchFamily="2" charset="0"/>
            </a:endParaRPr>
          </a:p>
          <a:p>
            <a:r>
              <a:rPr lang="en-US" sz="1400" dirty="0">
                <a:solidFill>
                  <a:schemeClr val="bg1">
                    <a:lumMod val="50000"/>
                  </a:schemeClr>
                </a:solidFill>
                <a:latin typeface="Glacial Indifference" pitchFamily="2" charset="0"/>
              </a:rPr>
              <a:t>Population monitoring </a:t>
            </a:r>
            <a:r>
              <a:rPr lang="en-US" sz="1400" b="1" dirty="0">
                <a:solidFill>
                  <a:schemeClr val="bg1">
                    <a:lumMod val="50000"/>
                  </a:schemeClr>
                </a:solidFill>
                <a:latin typeface="Glacial Indifference" pitchFamily="2" charset="0"/>
              </a:rPr>
              <a:t>care pathway optimization</a:t>
            </a:r>
          </a:p>
        </p:txBody>
      </p:sp>
      <p:sp>
        <p:nvSpPr>
          <p:cNvPr id="20" name="Google Shape;480;p45">
            <a:extLst>
              <a:ext uri="{FF2B5EF4-FFF2-40B4-BE49-F238E27FC236}">
                <a16:creationId xmlns:a16="http://schemas.microsoft.com/office/drawing/2014/main" id="{0525F222-FFE0-B44D-94BB-AADAB01E5BF7}"/>
              </a:ext>
            </a:extLst>
          </p:cNvPr>
          <p:cNvSpPr txBox="1"/>
          <p:nvPr/>
        </p:nvSpPr>
        <p:spPr>
          <a:xfrm>
            <a:off x="447203" y="3007803"/>
            <a:ext cx="2578576" cy="2584541"/>
          </a:xfrm>
          <a:prstGeom prst="rect">
            <a:avLst/>
          </a:prstGeom>
          <a:noFill/>
          <a:ln>
            <a:noFill/>
          </a:ln>
        </p:spPr>
        <p:txBody>
          <a:bodyPr spcFirstLastPara="1" wrap="square" lIns="91425" tIns="45700" rIns="91425" bIns="45700" anchor="t" anchorCtr="0">
            <a:noAutofit/>
          </a:bodyPr>
          <a:lstStyle/>
          <a:p>
            <a:r>
              <a:rPr lang="en-US" sz="1400" dirty="0">
                <a:solidFill>
                  <a:schemeClr val="bg1">
                    <a:lumMod val="50000"/>
                  </a:schemeClr>
                </a:solidFill>
                <a:latin typeface="Glacial Indifference" pitchFamily="2" charset="0"/>
              </a:rPr>
              <a:t>Better risk classification </a:t>
            </a:r>
            <a:r>
              <a:rPr lang="en-US" sz="1400" b="1" dirty="0">
                <a:solidFill>
                  <a:schemeClr val="bg1">
                    <a:lumMod val="50000"/>
                  </a:schemeClr>
                </a:solidFill>
                <a:latin typeface="Glacial Indifference" pitchFamily="2" charset="0"/>
              </a:rPr>
              <a:t>focuses resources </a:t>
            </a:r>
            <a:r>
              <a:rPr lang="en-US" sz="1400" dirty="0">
                <a:solidFill>
                  <a:schemeClr val="bg1">
                    <a:lumMod val="50000"/>
                  </a:schemeClr>
                </a:solidFill>
                <a:latin typeface="Glacial Indifference" pitchFamily="2" charset="0"/>
              </a:rPr>
              <a:t>on those most in need</a:t>
            </a:r>
          </a:p>
          <a:p>
            <a:endParaRPr lang="en-US" sz="1400" dirty="0">
              <a:solidFill>
                <a:schemeClr val="bg1">
                  <a:lumMod val="50000"/>
                </a:schemeClr>
              </a:solidFill>
              <a:latin typeface="Glacial Indifference" pitchFamily="2" charset="0"/>
            </a:endParaRPr>
          </a:p>
          <a:p>
            <a:r>
              <a:rPr lang="en-US" sz="1400" dirty="0">
                <a:solidFill>
                  <a:schemeClr val="bg1">
                    <a:lumMod val="50000"/>
                  </a:schemeClr>
                </a:solidFill>
                <a:latin typeface="Glacial Indifference" pitchFamily="2" charset="0"/>
              </a:rPr>
              <a:t>Comprehensive patient health profiles guide </a:t>
            </a:r>
            <a:r>
              <a:rPr lang="en-US" sz="1400" b="1" dirty="0">
                <a:solidFill>
                  <a:schemeClr val="bg1">
                    <a:lumMod val="50000"/>
                  </a:schemeClr>
                </a:solidFill>
                <a:latin typeface="Glacial Indifference" pitchFamily="2" charset="0"/>
              </a:rPr>
              <a:t>more precise clinical decision-making</a:t>
            </a:r>
          </a:p>
          <a:p>
            <a:endParaRPr lang="en-US" sz="1400" dirty="0">
              <a:solidFill>
                <a:schemeClr val="bg1">
                  <a:lumMod val="50000"/>
                </a:schemeClr>
              </a:solidFill>
              <a:latin typeface="Glacial Indifference" pitchFamily="2" charset="0"/>
            </a:endParaRPr>
          </a:p>
          <a:p>
            <a:r>
              <a:rPr lang="en-US" sz="1400" dirty="0">
                <a:solidFill>
                  <a:schemeClr val="bg1">
                    <a:lumMod val="50000"/>
                  </a:schemeClr>
                </a:solidFill>
                <a:latin typeface="Glacial Indifference" pitchFamily="2" charset="0"/>
              </a:rPr>
              <a:t>Early diagnosis enables </a:t>
            </a:r>
            <a:r>
              <a:rPr lang="en-US" sz="1400" b="1" dirty="0">
                <a:solidFill>
                  <a:schemeClr val="bg1">
                    <a:lumMod val="50000"/>
                  </a:schemeClr>
                </a:solidFill>
                <a:latin typeface="Glacial Indifference" pitchFamily="2" charset="0"/>
              </a:rPr>
              <a:t>disease interception</a:t>
            </a:r>
          </a:p>
        </p:txBody>
      </p:sp>
      <p:sp>
        <p:nvSpPr>
          <p:cNvPr id="21" name="Google Shape;481;p45">
            <a:extLst>
              <a:ext uri="{FF2B5EF4-FFF2-40B4-BE49-F238E27FC236}">
                <a16:creationId xmlns:a16="http://schemas.microsoft.com/office/drawing/2014/main" id="{244DB0B3-E918-FF43-B01E-499FF49E729F}"/>
              </a:ext>
            </a:extLst>
          </p:cNvPr>
          <p:cNvSpPr txBox="1"/>
          <p:nvPr/>
        </p:nvSpPr>
        <p:spPr>
          <a:xfrm>
            <a:off x="9118616" y="3005030"/>
            <a:ext cx="2816700" cy="2215474"/>
          </a:xfrm>
          <a:prstGeom prst="rect">
            <a:avLst/>
          </a:prstGeom>
          <a:noFill/>
          <a:ln>
            <a:noFill/>
          </a:ln>
        </p:spPr>
        <p:txBody>
          <a:bodyPr spcFirstLastPara="1" wrap="square" lIns="91425" tIns="45700" rIns="91425" bIns="45700" anchor="t" anchorCtr="0">
            <a:noAutofit/>
          </a:bodyPr>
          <a:lstStyle/>
          <a:p>
            <a:r>
              <a:rPr lang="en-US" sz="1400" dirty="0">
                <a:solidFill>
                  <a:schemeClr val="bg1">
                    <a:lumMod val="50000"/>
                  </a:schemeClr>
                </a:solidFill>
                <a:latin typeface="Glacial Indifference" pitchFamily="2" charset="0"/>
              </a:rPr>
              <a:t>Comprehensive health and lifestyle profiles </a:t>
            </a:r>
            <a:r>
              <a:rPr lang="en-US" sz="1400" b="1" dirty="0">
                <a:solidFill>
                  <a:schemeClr val="bg1">
                    <a:lumMod val="50000"/>
                  </a:schemeClr>
                </a:solidFill>
                <a:latin typeface="Glacial Indifference" pitchFamily="2" charset="0"/>
              </a:rPr>
              <a:t>reduce clinical uncertainty </a:t>
            </a:r>
            <a:r>
              <a:rPr lang="en-US" sz="1400" dirty="0">
                <a:solidFill>
                  <a:schemeClr val="bg1">
                    <a:lumMod val="50000"/>
                  </a:schemeClr>
                </a:solidFill>
                <a:latin typeface="Glacial Indifference" pitchFamily="2" charset="0"/>
              </a:rPr>
              <a:t>and inform personalized treatment options</a:t>
            </a:r>
          </a:p>
          <a:p>
            <a:endParaRPr lang="en-US" sz="1400" dirty="0">
              <a:solidFill>
                <a:schemeClr val="bg1">
                  <a:lumMod val="50000"/>
                </a:schemeClr>
              </a:solidFill>
              <a:latin typeface="Glacial Indifference" pitchFamily="2" charset="0"/>
            </a:endParaRPr>
          </a:p>
          <a:p>
            <a:r>
              <a:rPr lang="en-US" sz="1400" b="1" dirty="0">
                <a:solidFill>
                  <a:schemeClr val="bg1">
                    <a:lumMod val="50000"/>
                  </a:schemeClr>
                </a:solidFill>
                <a:latin typeface="Glacial Indifference" pitchFamily="2" charset="0"/>
              </a:rPr>
              <a:t>Easy to interpret reports </a:t>
            </a:r>
            <a:r>
              <a:rPr lang="en-US" sz="1400" dirty="0">
                <a:solidFill>
                  <a:schemeClr val="bg1">
                    <a:lumMod val="50000"/>
                  </a:schemeClr>
                </a:solidFill>
                <a:latin typeface="Glacial Indifference" pitchFamily="2" charset="0"/>
              </a:rPr>
              <a:t>for patients and providers facilitate discussion</a:t>
            </a:r>
            <a:endParaRPr lang="en-US" sz="1400" strike="sngStrike" dirty="0">
              <a:solidFill>
                <a:schemeClr val="bg1">
                  <a:lumMod val="50000"/>
                </a:schemeClr>
              </a:solidFill>
              <a:latin typeface="Glacial Indifference" pitchFamily="2" charset="0"/>
            </a:endParaRPr>
          </a:p>
        </p:txBody>
      </p:sp>
      <p:sp>
        <p:nvSpPr>
          <p:cNvPr id="26" name="Google Shape;477;p45">
            <a:extLst>
              <a:ext uri="{FF2B5EF4-FFF2-40B4-BE49-F238E27FC236}">
                <a16:creationId xmlns:a16="http://schemas.microsoft.com/office/drawing/2014/main" id="{A6556C20-9812-344C-A82C-6870D7659EF9}"/>
              </a:ext>
            </a:extLst>
          </p:cNvPr>
          <p:cNvSpPr txBox="1"/>
          <p:nvPr/>
        </p:nvSpPr>
        <p:spPr>
          <a:xfrm>
            <a:off x="3162240" y="3005029"/>
            <a:ext cx="2747395" cy="2526147"/>
          </a:xfrm>
          <a:prstGeom prst="rect">
            <a:avLst/>
          </a:prstGeom>
          <a:noFill/>
          <a:ln>
            <a:noFill/>
          </a:ln>
        </p:spPr>
        <p:txBody>
          <a:bodyPr spcFirstLastPara="1" wrap="square" lIns="91425" tIns="45700" rIns="91425" bIns="45700" anchor="t" anchorCtr="0">
            <a:noAutofit/>
          </a:bodyPr>
          <a:lstStyle/>
          <a:p>
            <a:pPr marL="0" indent="0">
              <a:lnSpc>
                <a:spcPct val="100000"/>
              </a:lnSpc>
              <a:buNone/>
            </a:pPr>
            <a:r>
              <a:rPr lang="en-US" sz="1400" b="1" dirty="0">
                <a:solidFill>
                  <a:schemeClr val="bg1">
                    <a:lumMod val="50000"/>
                  </a:schemeClr>
                </a:solidFill>
                <a:latin typeface="Glacial Indifference" pitchFamily="2" charset="0"/>
              </a:rPr>
              <a:t>Personalized</a:t>
            </a:r>
            <a:r>
              <a:rPr lang="en-US" sz="1400" dirty="0">
                <a:solidFill>
                  <a:schemeClr val="bg1">
                    <a:lumMod val="50000"/>
                  </a:schemeClr>
                </a:solidFill>
                <a:latin typeface="Glacial Indifference" pitchFamily="2" charset="0"/>
              </a:rPr>
              <a:t> treatment plans enable better care</a:t>
            </a:r>
          </a:p>
          <a:p>
            <a:pPr marL="0" indent="0">
              <a:lnSpc>
                <a:spcPct val="100000"/>
              </a:lnSpc>
              <a:buNone/>
            </a:pPr>
            <a:endParaRPr lang="en-US" sz="1400" dirty="0">
              <a:solidFill>
                <a:schemeClr val="bg1">
                  <a:lumMod val="50000"/>
                </a:schemeClr>
              </a:solidFill>
              <a:latin typeface="Glacial Indifference" pitchFamily="2" charset="0"/>
            </a:endParaRPr>
          </a:p>
          <a:p>
            <a:pPr marL="0" indent="0">
              <a:lnSpc>
                <a:spcPct val="100000"/>
              </a:lnSpc>
              <a:buNone/>
            </a:pPr>
            <a:r>
              <a:rPr lang="en-US" sz="1400" dirty="0">
                <a:solidFill>
                  <a:schemeClr val="bg1">
                    <a:lumMod val="50000"/>
                  </a:schemeClr>
                </a:solidFill>
                <a:latin typeface="Glacial Indifference" pitchFamily="2" charset="0"/>
              </a:rPr>
              <a:t>Reports enable </a:t>
            </a:r>
            <a:r>
              <a:rPr lang="en-US" sz="1400" b="1" dirty="0">
                <a:solidFill>
                  <a:schemeClr val="bg1">
                    <a:lumMod val="50000"/>
                  </a:schemeClr>
                </a:solidFill>
                <a:latin typeface="Glacial Indifference" pitchFamily="2" charset="0"/>
              </a:rPr>
              <a:t>engaged conversation</a:t>
            </a:r>
            <a:r>
              <a:rPr lang="en-US" sz="1400" dirty="0">
                <a:solidFill>
                  <a:schemeClr val="bg1">
                    <a:lumMod val="50000"/>
                  </a:schemeClr>
                </a:solidFill>
                <a:latin typeface="Glacial Indifference" pitchFamily="2" charset="0"/>
              </a:rPr>
              <a:t> between patients </a:t>
            </a:r>
          </a:p>
          <a:p>
            <a:pPr marL="0" indent="0">
              <a:lnSpc>
                <a:spcPct val="100000"/>
              </a:lnSpc>
              <a:buNone/>
            </a:pPr>
            <a:r>
              <a:rPr lang="en-US" sz="1400" dirty="0">
                <a:solidFill>
                  <a:schemeClr val="bg1">
                    <a:lumMod val="50000"/>
                  </a:schemeClr>
                </a:solidFill>
                <a:latin typeface="Glacial Indifference" pitchFamily="2" charset="0"/>
              </a:rPr>
              <a:t>&amp; providers about treatment plan</a:t>
            </a:r>
          </a:p>
          <a:p>
            <a:pPr marL="0" indent="0">
              <a:lnSpc>
                <a:spcPct val="100000"/>
              </a:lnSpc>
              <a:buNone/>
            </a:pPr>
            <a:endParaRPr lang="en-US" sz="1400" dirty="0">
              <a:solidFill>
                <a:schemeClr val="bg1">
                  <a:lumMod val="50000"/>
                </a:schemeClr>
              </a:solidFill>
              <a:latin typeface="Glacial Indifference" pitchFamily="2" charset="0"/>
            </a:endParaRPr>
          </a:p>
          <a:p>
            <a:pPr marL="0" indent="0">
              <a:lnSpc>
                <a:spcPct val="100000"/>
              </a:lnSpc>
              <a:buNone/>
            </a:pPr>
            <a:r>
              <a:rPr lang="en-US" sz="1400" dirty="0">
                <a:solidFill>
                  <a:schemeClr val="bg1">
                    <a:lumMod val="50000"/>
                  </a:schemeClr>
                </a:solidFill>
                <a:latin typeface="Glacial Indifference" pitchFamily="2" charset="0"/>
              </a:rPr>
              <a:t>Personalized information </a:t>
            </a:r>
            <a:r>
              <a:rPr lang="en-US" sz="1400" b="1" dirty="0">
                <a:solidFill>
                  <a:schemeClr val="bg1">
                    <a:lumMod val="50000"/>
                  </a:schemeClr>
                </a:solidFill>
                <a:latin typeface="Glacial Indifference" pitchFamily="2" charset="0"/>
              </a:rPr>
              <a:t>empowers patients </a:t>
            </a:r>
            <a:r>
              <a:rPr lang="en-US" sz="1400" dirty="0">
                <a:solidFill>
                  <a:schemeClr val="bg1">
                    <a:lumMod val="50000"/>
                  </a:schemeClr>
                </a:solidFill>
                <a:latin typeface="Glacial Indifference" pitchFamily="2" charset="0"/>
              </a:rPr>
              <a:t>with how to improve their own health</a:t>
            </a:r>
          </a:p>
        </p:txBody>
      </p:sp>
      <p:cxnSp>
        <p:nvCxnSpPr>
          <p:cNvPr id="27" name="Google Shape;483;p45">
            <a:extLst>
              <a:ext uri="{FF2B5EF4-FFF2-40B4-BE49-F238E27FC236}">
                <a16:creationId xmlns:a16="http://schemas.microsoft.com/office/drawing/2014/main" id="{8ED67955-919D-7C48-BE91-DE45C4425D11}"/>
              </a:ext>
            </a:extLst>
          </p:cNvPr>
          <p:cNvCxnSpPr>
            <a:cxnSpLocks/>
          </p:cNvCxnSpPr>
          <p:nvPr/>
        </p:nvCxnSpPr>
        <p:spPr>
          <a:xfrm>
            <a:off x="3270291" y="2875862"/>
            <a:ext cx="1784134" cy="0"/>
          </a:xfrm>
          <a:prstGeom prst="straightConnector1">
            <a:avLst/>
          </a:prstGeom>
          <a:noFill/>
          <a:ln w="9525" cap="flat" cmpd="sng">
            <a:solidFill>
              <a:srgbClr val="69AB22"/>
            </a:solidFill>
            <a:prstDash val="solid"/>
            <a:round/>
            <a:headEnd type="none" w="med" len="med"/>
            <a:tailEnd type="none" w="med" len="med"/>
          </a:ln>
        </p:spPr>
      </p:cxnSp>
      <p:cxnSp>
        <p:nvCxnSpPr>
          <p:cNvPr id="28" name="Google Shape;483;p45">
            <a:extLst>
              <a:ext uri="{FF2B5EF4-FFF2-40B4-BE49-F238E27FC236}">
                <a16:creationId xmlns:a16="http://schemas.microsoft.com/office/drawing/2014/main" id="{8A6300C8-7660-3842-BE60-B514AF7B28FF}"/>
              </a:ext>
            </a:extLst>
          </p:cNvPr>
          <p:cNvCxnSpPr>
            <a:cxnSpLocks/>
          </p:cNvCxnSpPr>
          <p:nvPr/>
        </p:nvCxnSpPr>
        <p:spPr>
          <a:xfrm>
            <a:off x="6380671" y="2875862"/>
            <a:ext cx="1784134" cy="0"/>
          </a:xfrm>
          <a:prstGeom prst="straightConnector1">
            <a:avLst/>
          </a:prstGeom>
          <a:noFill/>
          <a:ln w="9525" cap="flat" cmpd="sng">
            <a:solidFill>
              <a:srgbClr val="69AB22"/>
            </a:solidFill>
            <a:prstDash val="solid"/>
            <a:round/>
            <a:headEnd type="none" w="med" len="med"/>
            <a:tailEnd type="none" w="med" len="med"/>
          </a:ln>
        </p:spPr>
      </p:cxnSp>
      <p:cxnSp>
        <p:nvCxnSpPr>
          <p:cNvPr id="29" name="Google Shape;483;p45">
            <a:extLst>
              <a:ext uri="{FF2B5EF4-FFF2-40B4-BE49-F238E27FC236}">
                <a16:creationId xmlns:a16="http://schemas.microsoft.com/office/drawing/2014/main" id="{8FC6672D-6A8A-5C49-AEF8-1A54FDFA03C9}"/>
              </a:ext>
            </a:extLst>
          </p:cNvPr>
          <p:cNvCxnSpPr>
            <a:cxnSpLocks/>
          </p:cNvCxnSpPr>
          <p:nvPr/>
        </p:nvCxnSpPr>
        <p:spPr>
          <a:xfrm>
            <a:off x="9189713" y="2875862"/>
            <a:ext cx="1784134" cy="0"/>
          </a:xfrm>
          <a:prstGeom prst="straightConnector1">
            <a:avLst/>
          </a:prstGeom>
          <a:noFill/>
          <a:ln w="9525" cap="flat" cmpd="sng">
            <a:solidFill>
              <a:srgbClr val="69AB22"/>
            </a:solidFill>
            <a:prstDash val="solid"/>
            <a:round/>
            <a:headEnd type="none" w="med" len="med"/>
            <a:tailEnd type="none" w="med" len="med"/>
          </a:ln>
        </p:spPr>
      </p:cxnSp>
      <p:pic>
        <p:nvPicPr>
          <p:cNvPr id="5" name="Picture 4">
            <a:extLst>
              <a:ext uri="{FF2B5EF4-FFF2-40B4-BE49-F238E27FC236}">
                <a16:creationId xmlns:a16="http://schemas.microsoft.com/office/drawing/2014/main" id="{26961B9C-42A3-F242-B59A-67D254B7F44E}"/>
              </a:ext>
            </a:extLst>
          </p:cNvPr>
          <p:cNvPicPr>
            <a:picLocks noChangeAspect="1"/>
          </p:cNvPicPr>
          <p:nvPr/>
        </p:nvPicPr>
        <p:blipFill>
          <a:blip r:embed="rId6"/>
          <a:stretch>
            <a:fillRect/>
          </a:stretch>
        </p:blipFill>
        <p:spPr>
          <a:xfrm>
            <a:off x="9866127" y="1318191"/>
            <a:ext cx="760707" cy="781548"/>
          </a:xfrm>
          <a:prstGeom prst="rect">
            <a:avLst/>
          </a:prstGeom>
        </p:spPr>
      </p:pic>
    </p:spTree>
    <p:extLst>
      <p:ext uri="{BB962C8B-B14F-4D97-AF65-F5344CB8AC3E}">
        <p14:creationId xmlns:p14="http://schemas.microsoft.com/office/powerpoint/2010/main" val="3059649232"/>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15942</TotalTime>
  <Words>2366</Words>
  <Application>Microsoft Office PowerPoint</Application>
  <PresentationFormat>Widescreen</PresentationFormat>
  <Paragraphs>373</Paragraphs>
  <Slides>25</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Glacial Indifference</vt:lpstr>
      <vt:lpstr>Glacial Indifference Regular</vt:lpstr>
      <vt:lpstr>LucidaGrande</vt:lpstr>
      <vt:lpstr>Minion Pro</vt:lpstr>
      <vt:lpstr>Times New Roman</vt:lpstr>
      <vt:lpstr>Custom Design</vt:lpstr>
      <vt:lpstr>Advancing Health &amp; Wellness Management</vt:lpstr>
      <vt:lpstr>PowerPoint Presentation</vt:lpstr>
      <vt:lpstr>PowerPoint Presentation</vt:lpstr>
      <vt:lpstr>Why would the world be interested in what we do?</vt:lpstr>
      <vt:lpstr>   </vt:lpstr>
      <vt:lpstr>Precision health starts with molecular big data</vt:lpstr>
      <vt:lpstr>The SOMAscan® proteomic assay powers health and wellness insights</vt:lpstr>
      <vt:lpstr>Plasma protein scanning is viable as a single source of health information</vt:lpstr>
      <vt:lpstr>Insights at scale can drive value across the Quadruple Aim</vt:lpstr>
      <vt:lpstr>Insights may be used to address multiple areas of unmet need </vt:lpstr>
      <vt:lpstr>Illustrative participant report for pre-diabetes demonstrates tailored approach to health system needs</vt:lpstr>
      <vt:lpstr>Knowledge base within the next 2 years  </vt:lpstr>
      <vt:lpstr>SomaLogic’s currently qualified models  (plasma protein only, V4 assay)</vt:lpstr>
      <vt:lpstr>Liver fat (vs. ultrasound) </vt:lpstr>
      <vt:lpstr>Percent body fat</vt:lpstr>
      <vt:lpstr>Alcohol “excess”, &gt;14 units weekly</vt:lpstr>
      <vt:lpstr>Cigarette smoke exposure</vt:lpstr>
      <vt:lpstr>Cardiovascular primary event prediction</vt:lpstr>
      <vt:lpstr>Diabetes risk prediction</vt:lpstr>
      <vt:lpstr>Early change in protein-based cardiovascular risk score heralds subsequent deaths</vt:lpstr>
      <vt:lpstr>Initial prospective clinical experience</vt:lpstr>
      <vt:lpstr>Summary/conclusions</vt:lpstr>
      <vt:lpstr>Appendix</vt:lpstr>
      <vt:lpstr>The SOMAscan proteome as a comprehensive health information source: Recent peer reviewed publications </vt:lpstr>
      <vt:lpstr>Outline of our machine learning process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Mark Messenbaugh</cp:lastModifiedBy>
  <cp:revision>496</cp:revision>
  <cp:lastPrinted>2019-03-18T22:30:22Z</cp:lastPrinted>
  <dcterms:created xsi:type="dcterms:W3CDTF">2018-05-08T17:30:07Z</dcterms:created>
  <dcterms:modified xsi:type="dcterms:W3CDTF">2019-03-19T14:49:54Z</dcterms:modified>
</cp:coreProperties>
</file>